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0"/>
  </p:notesMasterIdLst>
  <p:handoutMasterIdLst>
    <p:handoutMasterId r:id="rId11"/>
  </p:handoutMasterIdLst>
  <p:sldIdLst>
    <p:sldId id="256" r:id="rId2"/>
    <p:sldId id="263" r:id="rId3"/>
    <p:sldId id="265" r:id="rId4"/>
    <p:sldId id="266" r:id="rId5"/>
    <p:sldId id="267" r:id="rId6"/>
    <p:sldId id="268" r:id="rId7"/>
    <p:sldId id="269" r:id="rId8"/>
    <p:sldId id="270"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56"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00CC"/>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465" autoAdjust="0"/>
    <p:restoredTop sz="94660"/>
  </p:normalViewPr>
  <p:slideViewPr>
    <p:cSldViewPr snapToGrid="0">
      <p:cViewPr varScale="1">
        <p:scale>
          <a:sx n="57" d="100"/>
          <a:sy n="57" d="100"/>
        </p:scale>
        <p:origin x="510" y="60"/>
      </p:cViewPr>
      <p:guideLst>
        <p:guide orient="horz" pos="1056"/>
        <p:guide pos="2880"/>
      </p:guideLst>
    </p:cSldViewPr>
  </p:slideViewPr>
  <p:notesTextViewPr>
    <p:cViewPr>
      <p:scale>
        <a:sx n="1" d="1"/>
        <a:sy n="1" d="1"/>
      </p:scale>
      <p:origin x="0" y="0"/>
    </p:cViewPr>
  </p:notesTextViewPr>
  <p:notesViewPr>
    <p:cSldViewPr snapToGrid="0">
      <p:cViewPr varScale="1">
        <p:scale>
          <a:sx n="52" d="100"/>
          <a:sy n="52" d="100"/>
        </p:scale>
        <p:origin x="2010"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2708408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FF14E36-484F-42CD-BF35-DA8903659D8B}" type="datetimeFigureOut">
              <a:rPr lang="en-US" smtClean="0"/>
              <a:t>6/14/2016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DDF0020-E4DD-4928-A37E-5726B52CC8F3}" type="slidenum">
              <a:rPr lang="en-US" smtClean="0"/>
              <a:t>‹#›</a:t>
            </a:fld>
            <a:endParaRPr lang="en-US"/>
          </a:p>
        </p:txBody>
      </p:sp>
    </p:spTree>
    <p:extLst>
      <p:ext uri="{BB962C8B-B14F-4D97-AF65-F5344CB8AC3E}">
        <p14:creationId xmlns:p14="http://schemas.microsoft.com/office/powerpoint/2010/main" val="28546808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gif"/><Relationship Id="rId1" Type="http://schemas.openxmlformats.org/officeDocument/2006/relationships/slideMaster" Target="../slideMasters/slideMaster1.xml"/><Relationship Id="rId4" Type="http://schemas.openxmlformats.org/officeDocument/2006/relationships/hyperlink" Target="http://www.seattlenano.org/" TargetMode="Externa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hyperlink" Target="http://www.seattlenano.org/" TargetMode="Externa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extBox 7"/>
          <p:cNvSpPr txBox="1"/>
          <p:nvPr userDrawn="1"/>
        </p:nvSpPr>
        <p:spPr>
          <a:xfrm>
            <a:off x="0" y="5962366"/>
            <a:ext cx="8077200" cy="830997"/>
          </a:xfrm>
          <a:prstGeom prst="rect">
            <a:avLst/>
          </a:prstGeom>
          <a:noFill/>
        </p:spPr>
        <p:txBody>
          <a:bodyPr wrap="square" rtlCol="0">
            <a:spAutoFit/>
          </a:bodyPr>
          <a:lstStyle/>
          <a:p>
            <a:pPr algn="r"/>
            <a:r>
              <a:rPr lang="en-US" sz="2800" b="1" dirty="0" smtClean="0"/>
              <a:t>SHINE</a:t>
            </a:r>
            <a:r>
              <a:rPr lang="en-US" sz="2800" dirty="0" smtClean="0"/>
              <a:t>:</a:t>
            </a:r>
            <a:r>
              <a:rPr lang="en-US" sz="2800" baseline="0" dirty="0" smtClean="0"/>
              <a:t> </a:t>
            </a:r>
            <a:r>
              <a:rPr lang="en-US" sz="2800" b="1" baseline="0" dirty="0" smtClean="0"/>
              <a:t>S</a:t>
            </a:r>
            <a:r>
              <a:rPr lang="en-US" sz="2000" baseline="0" dirty="0" smtClean="0"/>
              <a:t>eattle’s </a:t>
            </a:r>
            <a:r>
              <a:rPr lang="en-US" sz="2800" b="1" baseline="0" dirty="0" smtClean="0"/>
              <a:t>H</a:t>
            </a:r>
            <a:r>
              <a:rPr lang="en-US" sz="2000" baseline="0" dirty="0" smtClean="0"/>
              <a:t>ub for </a:t>
            </a:r>
            <a:r>
              <a:rPr lang="en-US" sz="2800" b="1" baseline="0" dirty="0" smtClean="0"/>
              <a:t>I</a:t>
            </a:r>
            <a:r>
              <a:rPr lang="en-US" sz="2000" baseline="0" dirty="0" smtClean="0"/>
              <a:t>ndustry-driven </a:t>
            </a:r>
            <a:r>
              <a:rPr lang="en-US" sz="2800" b="1" baseline="0" dirty="0" smtClean="0"/>
              <a:t>N</a:t>
            </a:r>
            <a:r>
              <a:rPr lang="en-US" sz="2000" baseline="0" dirty="0" smtClean="0"/>
              <a:t>anotechnology </a:t>
            </a:r>
            <a:r>
              <a:rPr lang="en-US" sz="2800" b="1" baseline="0" dirty="0" smtClean="0"/>
              <a:t>E</a:t>
            </a:r>
            <a:r>
              <a:rPr lang="en-US" sz="2000" baseline="0" dirty="0" smtClean="0"/>
              <a:t>ducation </a:t>
            </a:r>
          </a:p>
          <a:p>
            <a:pPr algn="r"/>
            <a:r>
              <a:rPr lang="en-US" sz="2000" baseline="0" dirty="0" smtClean="0"/>
              <a:t>North Seattle College</a:t>
            </a:r>
            <a:endParaRPr lang="en-US" sz="2000"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825050" y="202151"/>
            <a:ext cx="3493900" cy="3200400"/>
          </a:xfrm>
          <a:prstGeom prst="rect">
            <a:avLst/>
          </a:prstGeom>
        </p:spPr>
      </p:pic>
      <p:sp>
        <p:nvSpPr>
          <p:cNvPr id="2" name="Title 1"/>
          <p:cNvSpPr>
            <a:spLocks noGrp="1"/>
          </p:cNvSpPr>
          <p:nvPr>
            <p:ph type="ctrTitle"/>
          </p:nvPr>
        </p:nvSpPr>
        <p:spPr>
          <a:xfrm>
            <a:off x="685800" y="4183407"/>
            <a:ext cx="7772400" cy="769441"/>
          </a:xfrm>
          <a:noFill/>
        </p:spPr>
        <p:txBody>
          <a:bodyPr>
            <a:spAutoFit/>
          </a:bodyPr>
          <a:lstStyle>
            <a:lvl1pPr marL="0" algn="ctr">
              <a:defRPr>
                <a:solidFill>
                  <a:schemeClr val="tx1"/>
                </a:solidFill>
              </a:defRPr>
            </a:lvl1pPr>
          </a:lstStyle>
          <a:p>
            <a:r>
              <a:rPr lang="en-US" dirty="0" smtClean="0"/>
              <a:t>Click to edit Master title style</a:t>
            </a:r>
            <a:endParaRPr lang="en-US" dirty="0"/>
          </a:p>
        </p:txBody>
      </p:sp>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77200" y="5881780"/>
            <a:ext cx="960270" cy="960270"/>
          </a:xfrm>
          <a:prstGeom prst="rect">
            <a:avLst/>
          </a:prstGeom>
        </p:spPr>
      </p:pic>
      <p:sp>
        <p:nvSpPr>
          <p:cNvPr id="10" name="TextBox 9"/>
          <p:cNvSpPr txBox="1"/>
          <p:nvPr userDrawn="1"/>
        </p:nvSpPr>
        <p:spPr>
          <a:xfrm>
            <a:off x="2652243" y="3310726"/>
            <a:ext cx="3839513" cy="523220"/>
          </a:xfrm>
          <a:prstGeom prst="rect">
            <a:avLst/>
          </a:prstGeom>
          <a:noFill/>
        </p:spPr>
        <p:txBody>
          <a:bodyPr wrap="none" rtlCol="0">
            <a:spAutoFit/>
          </a:bodyPr>
          <a:lstStyle/>
          <a:p>
            <a:pPr algn="ctr"/>
            <a:r>
              <a:rPr lang="en-US" sz="2800" i="0" dirty="0" smtClean="0">
                <a:latin typeface="Bookman Old Style" panose="02050604050505020204" pitchFamily="18" charset="0"/>
                <a:hlinkClick r:id="rId4"/>
              </a:rPr>
              <a:t>www.seattlenano.org</a:t>
            </a:r>
            <a:endParaRPr lang="en-US" sz="2800" i="0" dirty="0" smtClean="0">
              <a:latin typeface="Bookman Old Style" panose="02050604050505020204" pitchFamily="18" charset="0"/>
            </a:endParaRPr>
          </a:p>
        </p:txBody>
      </p:sp>
    </p:spTree>
    <p:extLst>
      <p:ext uri="{BB962C8B-B14F-4D97-AF65-F5344CB8AC3E}">
        <p14:creationId xmlns:p14="http://schemas.microsoft.com/office/powerpoint/2010/main" val="331892066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4876800"/>
            <a:ext cx="9144000" cy="1143000"/>
          </a:xfrm>
          <a:solidFill>
            <a:schemeClr val="tx2"/>
          </a:solidFill>
        </p:spPr>
        <p:txBody>
          <a:bodyPr/>
          <a:lstStyle>
            <a:lvl1pPr>
              <a:defRPr>
                <a:solidFill>
                  <a:schemeClr val="bg1"/>
                </a:solidFill>
              </a:defRPr>
            </a:lvl1pPr>
          </a:lstStyle>
          <a:p>
            <a:r>
              <a:rPr lang="en-US" smtClean="0"/>
              <a:t>Click to edit Master title style</a:t>
            </a:r>
            <a:endParaRPr lang="en-US" dirty="0"/>
          </a:p>
        </p:txBody>
      </p:sp>
      <p:sp>
        <p:nvSpPr>
          <p:cNvPr id="3" name="Date Placeholder 2"/>
          <p:cNvSpPr>
            <a:spLocks noGrp="1"/>
          </p:cNvSpPr>
          <p:nvPr>
            <p:ph type="dt" sz="half" idx="10"/>
          </p:nvPr>
        </p:nvSpPr>
        <p:spPr>
          <a:xfrm>
            <a:off x="152400" y="6356350"/>
            <a:ext cx="2438400" cy="365125"/>
          </a:xfrm>
          <a:prstGeom prst="rect">
            <a:avLst/>
          </a:prstGeom>
        </p:spPr>
        <p:txBody>
          <a:bodyPr/>
          <a:lstStyle/>
          <a:p>
            <a:r>
              <a:rPr lang="en-US" smtClean="0"/>
              <a:t>SHINE: Seattle’s Hub for Industry-driven Nanotechnology Education</a:t>
            </a:r>
            <a:endParaRPr lang="en-US"/>
          </a:p>
        </p:txBody>
      </p:sp>
      <p:sp>
        <p:nvSpPr>
          <p:cNvPr id="4" name="Footer Placeholder 3"/>
          <p:cNvSpPr>
            <a:spLocks noGrp="1"/>
          </p:cNvSpPr>
          <p:nvPr>
            <p:ph type="ftr" sz="quarter" idx="11"/>
          </p:nvPr>
        </p:nvSpPr>
        <p:spPr>
          <a:xfrm>
            <a:off x="2743200" y="6356350"/>
            <a:ext cx="6172200" cy="365125"/>
          </a:xfrm>
          <a:prstGeom prst="rect">
            <a:avLst/>
          </a:prstGeom>
        </p:spPr>
        <p:txBody>
          <a:bodyPr/>
          <a:lstStyle>
            <a:lvl1pPr algn="l">
              <a:defRPr/>
            </a:lvl1pPr>
          </a:lstStyle>
          <a:p>
            <a:endParaRPr lang="en-US" dirty="0"/>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33591AE-FACB-47FB-8AAC-14349F9948F4}" type="slidenum">
              <a:rPr lang="en-US" smtClean="0"/>
              <a:t>‹#›</a:t>
            </a:fld>
            <a:endParaRPr lang="en-US"/>
          </a:p>
        </p:txBody>
      </p:sp>
    </p:spTree>
    <p:extLst>
      <p:ext uri="{BB962C8B-B14F-4D97-AF65-F5344CB8AC3E}">
        <p14:creationId xmlns:p14="http://schemas.microsoft.com/office/powerpoint/2010/main" val="276849657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a:solidFill>
            <a:schemeClr val="tx2"/>
          </a:solidFill>
        </p:spPr>
        <p:txBody>
          <a:bodyPr/>
          <a:lstStyle>
            <a:lvl1pPr>
              <a:defRPr>
                <a:solidFill>
                  <a:schemeClr val="bg1"/>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52400" y="1524000"/>
            <a:ext cx="4343400" cy="4602163"/>
          </a:xfrm>
        </p:spPr>
        <p:txBody>
          <a:bodyPr/>
          <a:lstStyle>
            <a:lvl1pPr marL="233363" indent="0">
              <a:buNone/>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4" name="Content Placeholder 3"/>
          <p:cNvSpPr>
            <a:spLocks noGrp="1"/>
          </p:cNvSpPr>
          <p:nvPr>
            <p:ph sz="half" idx="2"/>
          </p:nvPr>
        </p:nvSpPr>
        <p:spPr>
          <a:xfrm>
            <a:off x="4648200" y="1524000"/>
            <a:ext cx="4343400" cy="4602163"/>
          </a:xfrm>
        </p:spPr>
        <p:txBody>
          <a:bodyPr/>
          <a:lstStyle>
            <a:lvl1pPr marL="233363" indent="0">
              <a:buNone/>
              <a:defRPr sz="2800"/>
            </a:lvl1pPr>
            <a:lvl2pPr marL="0" indent="0">
              <a:buNone/>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5" name="Date Placeholder 4"/>
          <p:cNvSpPr>
            <a:spLocks noGrp="1"/>
          </p:cNvSpPr>
          <p:nvPr>
            <p:ph type="dt" sz="half" idx="10"/>
          </p:nvPr>
        </p:nvSpPr>
        <p:spPr>
          <a:xfrm>
            <a:off x="152400" y="6356350"/>
            <a:ext cx="2438400" cy="365125"/>
          </a:xfrm>
          <a:prstGeom prst="rect">
            <a:avLst/>
          </a:prstGeom>
        </p:spPr>
        <p:txBody>
          <a:bodyPr/>
          <a:lstStyle/>
          <a:p>
            <a:r>
              <a:rPr lang="en-US" smtClean="0"/>
              <a:t>SHINE: Seattle’s Hub for Industry-driven Nanotechnology Education</a:t>
            </a:r>
            <a:endParaRPr lang="en-US"/>
          </a:p>
        </p:txBody>
      </p:sp>
      <p:sp>
        <p:nvSpPr>
          <p:cNvPr id="6" name="Footer Placeholder 5"/>
          <p:cNvSpPr>
            <a:spLocks noGrp="1"/>
          </p:cNvSpPr>
          <p:nvPr>
            <p:ph type="ftr" sz="quarter" idx="11"/>
          </p:nvPr>
        </p:nvSpPr>
        <p:spPr>
          <a:xfrm>
            <a:off x="2743200" y="6356350"/>
            <a:ext cx="6172200" cy="365125"/>
          </a:xfrm>
          <a:prstGeom prst="rect">
            <a:avLst/>
          </a:prstGeom>
        </p:spPr>
        <p:txBody>
          <a:bodyPr/>
          <a:lstStyle>
            <a:lvl1pPr algn="l">
              <a:defRPr/>
            </a:lvl1pPr>
          </a:lstStyle>
          <a:p>
            <a:endParaRPr lang="en-US" dirty="0"/>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33591AE-FACB-47FB-8AAC-14349F9948F4}" type="slidenum">
              <a:rPr lang="en-US" smtClean="0"/>
              <a:t>‹#›</a:t>
            </a:fld>
            <a:endParaRPr lang="en-US"/>
          </a:p>
        </p:txBody>
      </p:sp>
    </p:spTree>
    <p:extLst>
      <p:ext uri="{BB962C8B-B14F-4D97-AF65-F5344CB8AC3E}">
        <p14:creationId xmlns:p14="http://schemas.microsoft.com/office/powerpoint/2010/main" val="2523274879"/>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724400"/>
            <a:ext cx="8229600" cy="609600"/>
          </a:xfrm>
          <a:solidFill>
            <a:schemeClr val="tx2"/>
          </a:solidFill>
        </p:spPr>
        <p:txBody>
          <a:bodyPr anchor="b"/>
          <a:lstStyle>
            <a:lvl1pPr algn="l">
              <a:defRPr sz="2000" b="1">
                <a:solidFill>
                  <a:schemeClr val="bg1"/>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57200" y="609600"/>
            <a:ext cx="8229600" cy="4114800"/>
          </a:xfrm>
        </p:spPr>
        <p:txBody>
          <a:bodyPr/>
          <a:lstStyle>
            <a:lvl1pPr marL="233363"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5334000"/>
            <a:ext cx="8229600" cy="804862"/>
          </a:xfrm>
          <a:solidFill>
            <a:schemeClr val="accent1"/>
          </a:solidFill>
        </p:spPr>
        <p:txBody>
          <a:bodyPr/>
          <a:lstStyle>
            <a:lvl1pPr marL="233363"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152400" y="6356350"/>
            <a:ext cx="2438400" cy="365125"/>
          </a:xfrm>
          <a:prstGeom prst="rect">
            <a:avLst/>
          </a:prstGeom>
        </p:spPr>
        <p:txBody>
          <a:bodyPr/>
          <a:lstStyle/>
          <a:p>
            <a:r>
              <a:rPr lang="en-US" smtClean="0"/>
              <a:t>SHINE: Seattle’s Hub for Industry-driven Nanotechnology Education</a:t>
            </a:r>
            <a:endParaRPr lang="en-US"/>
          </a:p>
        </p:txBody>
      </p:sp>
      <p:sp>
        <p:nvSpPr>
          <p:cNvPr id="6" name="Footer Placeholder 5"/>
          <p:cNvSpPr>
            <a:spLocks noGrp="1"/>
          </p:cNvSpPr>
          <p:nvPr>
            <p:ph type="ftr" sz="quarter" idx="11"/>
          </p:nvPr>
        </p:nvSpPr>
        <p:spPr>
          <a:xfrm>
            <a:off x="2743200" y="6356350"/>
            <a:ext cx="6172200" cy="365125"/>
          </a:xfrm>
          <a:prstGeom prst="rect">
            <a:avLst/>
          </a:prstGeom>
        </p:spPr>
        <p:txBody>
          <a:bodyPr/>
          <a:lstStyle>
            <a:lvl1pPr algn="l">
              <a:defRPr/>
            </a:lvl1pPr>
          </a:lstStyle>
          <a:p>
            <a:endParaRPr lang="en-US" dirty="0"/>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33591AE-FACB-47FB-8AAC-14349F9948F4}" type="slidenum">
              <a:rPr lang="en-US" smtClean="0"/>
              <a:t>‹#›</a:t>
            </a:fld>
            <a:endParaRPr lang="en-US"/>
          </a:p>
        </p:txBody>
      </p:sp>
    </p:spTree>
    <p:extLst>
      <p:ext uri="{BB962C8B-B14F-4D97-AF65-F5344CB8AC3E}">
        <p14:creationId xmlns:p14="http://schemas.microsoft.com/office/powerpoint/2010/main" val="150985244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 Slide">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97280"/>
          </a:xfrm>
          <a:solidFill>
            <a:schemeClr val="accent1"/>
          </a:solidFill>
        </p:spPr>
        <p:txBody>
          <a:bodyPr/>
          <a:lstStyle>
            <a:lvl1pPr>
              <a:defRPr>
                <a:solidFill>
                  <a:schemeClr val="bg1"/>
                </a:solidFill>
              </a:defRPr>
            </a:lvl1pPr>
          </a:lstStyle>
          <a:p>
            <a:r>
              <a:rPr lang="en-US" dirty="0" smtClean="0"/>
              <a:t>Click to edit Master title style</a:t>
            </a:r>
            <a:endParaRPr lang="en-US" dirty="0"/>
          </a:p>
        </p:txBody>
      </p:sp>
      <p:sp>
        <p:nvSpPr>
          <p:cNvPr id="5" name="Text Placeholder 2"/>
          <p:cNvSpPr>
            <a:spLocks noGrp="1"/>
          </p:cNvSpPr>
          <p:nvPr>
            <p:ph idx="1"/>
          </p:nvPr>
        </p:nvSpPr>
        <p:spPr>
          <a:xfrm>
            <a:off x="0" y="1600200"/>
            <a:ext cx="9144000" cy="4525963"/>
          </a:xfrm>
          <a:prstGeom prst="rect">
            <a:avLst/>
          </a:prstGeom>
        </p:spPr>
        <p:txBody>
          <a:bodyPr vert="horz" lIns="91440" tIns="45720" rIns="91440" bIns="45720" rtlCol="0">
            <a:normAutofit/>
          </a:bodyPr>
          <a:lstStyle>
            <a:lvl1pPr marL="237744" indent="0">
              <a:spcBef>
                <a:spcPts val="0"/>
              </a:spcBef>
              <a:spcAft>
                <a:spcPts val="0"/>
              </a:spcAft>
              <a:buNone/>
              <a:defRPr sz="2800"/>
            </a:lvl1pPr>
            <a:lvl2pPr>
              <a:spcBef>
                <a:spcPts val="600"/>
              </a:spcBef>
              <a:defRPr sz="2400"/>
            </a:lvl2pPr>
            <a:lvl3pPr>
              <a:spcBef>
                <a:spcPts val="0"/>
              </a:spcBef>
              <a:defRPr sz="2000"/>
            </a:lvl3pPr>
            <a:lvl4pPr>
              <a:spcBef>
                <a:spcPts val="0"/>
              </a:spcBef>
              <a:defRPr sz="1800"/>
            </a:lvl4pPr>
            <a:lvl5pPr>
              <a:spcBef>
                <a:spcPts val="0"/>
              </a:spcBef>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2" descr="M:\SHINE\Marketing\Logos\SHINE logos\Brian's SHINE Logos\SHINE only transparent.g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0" y="6220264"/>
            <a:ext cx="628150" cy="575129"/>
          </a:xfrm>
          <a:prstGeom prst="rect">
            <a:avLst/>
          </a:prstGeom>
          <a:noFill/>
          <a:extLst>
            <a:ext uri="{909E8E84-426E-40DD-AFC4-6F175D3DCCD1}">
              <a14:hiddenFill xmlns:a14="http://schemas.microsoft.com/office/drawing/2010/main">
                <a:solidFill>
                  <a:srgbClr val="FFFFFF"/>
                </a:solidFill>
              </a14:hiddenFill>
            </a:ext>
          </a:extLst>
        </p:spPr>
      </p:pic>
      <p:sp>
        <p:nvSpPr>
          <p:cNvPr id="8" name="Slide Number Placeholder 3"/>
          <p:cNvSpPr>
            <a:spLocks noGrp="1"/>
          </p:cNvSpPr>
          <p:nvPr>
            <p:ph type="sldNum" sz="quarter" idx="12"/>
          </p:nvPr>
        </p:nvSpPr>
        <p:spPr>
          <a:xfrm>
            <a:off x="6553200" y="6325266"/>
            <a:ext cx="2133600" cy="365125"/>
          </a:xfrm>
          <a:prstGeom prst="rect">
            <a:avLst/>
          </a:prstGeom>
        </p:spPr>
        <p:txBody>
          <a:bodyPr/>
          <a:lstStyle/>
          <a:p>
            <a:fld id="{933591AE-FACB-47FB-8AAC-14349F9948F4}" type="slidenum">
              <a:rPr lang="en-US" smtClean="0"/>
              <a:t>‹#›</a:t>
            </a:fld>
            <a:endParaRPr lang="en-US"/>
          </a:p>
        </p:txBody>
      </p:sp>
      <p:sp>
        <p:nvSpPr>
          <p:cNvPr id="3" name="TextBox 2"/>
          <p:cNvSpPr txBox="1"/>
          <p:nvPr userDrawn="1"/>
        </p:nvSpPr>
        <p:spPr>
          <a:xfrm>
            <a:off x="788758" y="6369329"/>
            <a:ext cx="3887859" cy="276999"/>
          </a:xfrm>
          <a:prstGeom prst="rect">
            <a:avLst/>
          </a:prstGeom>
          <a:noFill/>
        </p:spPr>
        <p:txBody>
          <a:bodyPr wrap="none" lIns="0" rIns="0" rtlCol="0" anchor="ctr">
            <a:spAutoFit/>
          </a:bodyPr>
          <a:lstStyle/>
          <a:p>
            <a:pPr algn="l"/>
            <a:r>
              <a:rPr lang="en-US" sz="1200" dirty="0" smtClean="0"/>
              <a:t>Seattle’s Hub for Industry-Driven Nanotechnology Education</a:t>
            </a:r>
            <a:endParaRPr lang="en-US" sz="1200" dirty="0"/>
          </a:p>
        </p:txBody>
      </p:sp>
    </p:spTree>
    <p:extLst>
      <p:ext uri="{BB962C8B-B14F-4D97-AF65-F5344CB8AC3E}">
        <p14:creationId xmlns:p14="http://schemas.microsoft.com/office/powerpoint/2010/main" val="265381757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Picture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0"/>
            <a:ext cx="9144000" cy="1097280"/>
          </a:xfrm>
          <a:solidFill>
            <a:schemeClr val="accent1"/>
          </a:solidFill>
        </p:spPr>
        <p:txBody>
          <a:bodyPr/>
          <a:lstStyle>
            <a:lvl1pPr>
              <a:defRPr baseline="0">
                <a:solidFill>
                  <a:schemeClr val="bg1"/>
                </a:solidFill>
              </a:defRPr>
            </a:lvl1pPr>
          </a:lstStyle>
          <a:p>
            <a:r>
              <a:rPr lang="en-US" dirty="0" smtClean="0"/>
              <a:t/>
            </a:r>
            <a:br>
              <a:rPr lang="en-US" dirty="0" smtClean="0"/>
            </a:br>
            <a:r>
              <a:rPr lang="en-US" dirty="0" smtClean="0"/>
              <a:t>Click to edit Master title style</a:t>
            </a:r>
            <a:br>
              <a:rPr lang="en-US" dirty="0" smtClean="0"/>
            </a:br>
            <a:endParaRPr lang="en-US" dirty="0"/>
          </a:p>
        </p:txBody>
      </p:sp>
      <p:sp>
        <p:nvSpPr>
          <p:cNvPr id="3" name="Content Placeholder 2"/>
          <p:cNvSpPr>
            <a:spLocks noGrp="1"/>
          </p:cNvSpPr>
          <p:nvPr>
            <p:ph idx="1" hasCustomPrompt="1"/>
          </p:nvPr>
        </p:nvSpPr>
        <p:spPr>
          <a:xfrm>
            <a:off x="0" y="1600200"/>
            <a:ext cx="9144000" cy="4144963"/>
          </a:xfrm>
        </p:spPr>
        <p:txBody>
          <a:bodyPr>
            <a:noAutofit/>
          </a:bodyPr>
          <a:lstStyle>
            <a:lvl1pPr marL="233363" indent="0">
              <a:buNone/>
              <a:defRPr/>
            </a:lvl1pPr>
          </a:lstStyle>
          <a:p>
            <a:pPr lvl="0"/>
            <a:r>
              <a:rPr lang="en-US" dirty="0" smtClean="0"/>
              <a:t>Click to add image content</a:t>
            </a:r>
          </a:p>
        </p:txBody>
      </p:sp>
      <p:pic>
        <p:nvPicPr>
          <p:cNvPr id="12" name="Picture 2" descr="M:\SHINE\Marketing\Logos\SHINE logos\Brian's SHINE Logos\SHINE only transparent.g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0" y="6220264"/>
            <a:ext cx="628150" cy="575129"/>
          </a:xfrm>
          <a:prstGeom prst="rect">
            <a:avLst/>
          </a:prstGeom>
          <a:noFill/>
          <a:extLst>
            <a:ext uri="{909E8E84-426E-40DD-AFC4-6F175D3DCCD1}">
              <a14:hiddenFill xmlns:a14="http://schemas.microsoft.com/office/drawing/2010/main">
                <a:solidFill>
                  <a:srgbClr val="FFFFFF"/>
                </a:solidFill>
              </a14:hiddenFill>
            </a:ext>
          </a:extLst>
        </p:spPr>
      </p:pic>
      <p:sp>
        <p:nvSpPr>
          <p:cNvPr id="13" name="Slide Number Placeholder 3"/>
          <p:cNvSpPr>
            <a:spLocks noGrp="1"/>
          </p:cNvSpPr>
          <p:nvPr>
            <p:ph type="sldNum" sz="quarter" idx="12"/>
          </p:nvPr>
        </p:nvSpPr>
        <p:spPr>
          <a:xfrm>
            <a:off x="6553200" y="6325266"/>
            <a:ext cx="2133600" cy="365125"/>
          </a:xfrm>
          <a:prstGeom prst="rect">
            <a:avLst/>
          </a:prstGeom>
        </p:spPr>
        <p:txBody>
          <a:bodyPr/>
          <a:lstStyle/>
          <a:p>
            <a:fld id="{933591AE-FACB-47FB-8AAC-14349F9948F4}" type="slidenum">
              <a:rPr lang="en-US" smtClean="0"/>
              <a:t>‹#›</a:t>
            </a:fld>
            <a:endParaRPr lang="en-US"/>
          </a:p>
        </p:txBody>
      </p:sp>
      <p:sp>
        <p:nvSpPr>
          <p:cNvPr id="14" name="TextBox 13"/>
          <p:cNvSpPr txBox="1"/>
          <p:nvPr userDrawn="1"/>
        </p:nvSpPr>
        <p:spPr>
          <a:xfrm>
            <a:off x="788758" y="6369329"/>
            <a:ext cx="3887859" cy="276999"/>
          </a:xfrm>
          <a:prstGeom prst="rect">
            <a:avLst/>
          </a:prstGeom>
          <a:noFill/>
        </p:spPr>
        <p:txBody>
          <a:bodyPr wrap="none" lIns="0" rIns="0" rtlCol="0" anchor="ctr">
            <a:spAutoFit/>
          </a:bodyPr>
          <a:lstStyle/>
          <a:p>
            <a:pPr algn="l"/>
            <a:r>
              <a:rPr lang="en-US" sz="1200" dirty="0" smtClean="0"/>
              <a:t>Seattle’s Hub for Industry-Driven Nanotechnology Education</a:t>
            </a:r>
            <a:endParaRPr lang="en-US" sz="1200" dirty="0"/>
          </a:p>
        </p:txBody>
      </p:sp>
    </p:spTree>
    <p:extLst>
      <p:ext uri="{BB962C8B-B14F-4D97-AF65-F5344CB8AC3E}">
        <p14:creationId xmlns:p14="http://schemas.microsoft.com/office/powerpoint/2010/main" val="50047270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with Side Image">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97280"/>
          </a:xfrm>
          <a:solidFill>
            <a:schemeClr val="accent1"/>
          </a:solidFill>
        </p:spPr>
        <p:txBody>
          <a:bodyPr/>
          <a:lstStyle>
            <a:lvl1pPr>
              <a:defRPr>
                <a:solidFill>
                  <a:schemeClr val="bg1"/>
                </a:solidFill>
              </a:defRPr>
            </a:lvl1pPr>
          </a:lstStyle>
          <a:p>
            <a:r>
              <a:rPr lang="en-US" smtClean="0"/>
              <a:t>Click to edit Master title style</a:t>
            </a:r>
            <a:endParaRPr lang="en-US" dirty="0"/>
          </a:p>
        </p:txBody>
      </p:sp>
      <p:sp>
        <p:nvSpPr>
          <p:cNvPr id="6" name="Content Placeholder 5"/>
          <p:cNvSpPr>
            <a:spLocks noGrp="1"/>
          </p:cNvSpPr>
          <p:nvPr>
            <p:ph sz="quarter" idx="4"/>
          </p:nvPr>
        </p:nvSpPr>
        <p:spPr>
          <a:xfrm>
            <a:off x="4572000" y="1600200"/>
            <a:ext cx="4572000" cy="4526280"/>
          </a:xfrm>
        </p:spPr>
        <p:txBody>
          <a:bodyPr>
            <a:normAutofit/>
          </a:bodyPr>
          <a:lstStyle>
            <a:lvl1pPr marL="117475" indent="0">
              <a:buFontTx/>
              <a:buNone/>
              <a:defRPr sz="28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p:txBody>
      </p:sp>
      <p:pic>
        <p:nvPicPr>
          <p:cNvPr id="13" name="Picture 2" descr="M:\SHINE\Marketing\Logos\SHINE logos\Brian's SHINE Logos\SHINE only transparent.g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0" y="6220264"/>
            <a:ext cx="628150" cy="575129"/>
          </a:xfrm>
          <a:prstGeom prst="rect">
            <a:avLst/>
          </a:prstGeom>
          <a:noFill/>
          <a:extLst>
            <a:ext uri="{909E8E84-426E-40DD-AFC4-6F175D3DCCD1}">
              <a14:hiddenFill xmlns:a14="http://schemas.microsoft.com/office/drawing/2010/main">
                <a:solidFill>
                  <a:srgbClr val="FFFFFF"/>
                </a:solidFill>
              </a14:hiddenFill>
            </a:ext>
          </a:extLst>
        </p:spPr>
      </p:pic>
      <p:sp>
        <p:nvSpPr>
          <p:cNvPr id="14" name="Slide Number Placeholder 3"/>
          <p:cNvSpPr>
            <a:spLocks noGrp="1"/>
          </p:cNvSpPr>
          <p:nvPr>
            <p:ph type="sldNum" sz="quarter" idx="12"/>
          </p:nvPr>
        </p:nvSpPr>
        <p:spPr>
          <a:xfrm>
            <a:off x="6553200" y="6325266"/>
            <a:ext cx="2133600" cy="365125"/>
          </a:xfrm>
          <a:prstGeom prst="rect">
            <a:avLst/>
          </a:prstGeom>
        </p:spPr>
        <p:txBody>
          <a:bodyPr/>
          <a:lstStyle/>
          <a:p>
            <a:fld id="{933591AE-FACB-47FB-8AAC-14349F9948F4}" type="slidenum">
              <a:rPr lang="en-US" smtClean="0"/>
              <a:t>‹#›</a:t>
            </a:fld>
            <a:endParaRPr lang="en-US"/>
          </a:p>
        </p:txBody>
      </p:sp>
      <p:sp>
        <p:nvSpPr>
          <p:cNvPr id="15" name="TextBox 14"/>
          <p:cNvSpPr txBox="1"/>
          <p:nvPr userDrawn="1"/>
        </p:nvSpPr>
        <p:spPr>
          <a:xfrm>
            <a:off x="788758" y="6369329"/>
            <a:ext cx="3887859" cy="276999"/>
          </a:xfrm>
          <a:prstGeom prst="rect">
            <a:avLst/>
          </a:prstGeom>
          <a:noFill/>
        </p:spPr>
        <p:txBody>
          <a:bodyPr wrap="none" lIns="0" rIns="0" rtlCol="0" anchor="ctr">
            <a:spAutoFit/>
          </a:bodyPr>
          <a:lstStyle/>
          <a:p>
            <a:pPr algn="l"/>
            <a:r>
              <a:rPr lang="en-US" sz="1200" dirty="0" smtClean="0"/>
              <a:t>Seattle’s Hub for Industry-Driven Nanotechnology Education</a:t>
            </a:r>
            <a:endParaRPr lang="en-US" sz="1200" dirty="0"/>
          </a:p>
        </p:txBody>
      </p:sp>
      <p:sp>
        <p:nvSpPr>
          <p:cNvPr id="17" name="Content Placeholder 5"/>
          <p:cNvSpPr>
            <a:spLocks noGrp="1"/>
          </p:cNvSpPr>
          <p:nvPr>
            <p:ph sz="quarter" idx="13"/>
          </p:nvPr>
        </p:nvSpPr>
        <p:spPr>
          <a:xfrm>
            <a:off x="0" y="1600200"/>
            <a:ext cx="4572000" cy="4526280"/>
          </a:xfrm>
        </p:spPr>
        <p:txBody>
          <a:bodyPr>
            <a:normAutofit/>
          </a:bodyPr>
          <a:lstStyle>
            <a:lvl1pPr marL="117475" indent="0">
              <a:buFontTx/>
              <a:buNone/>
              <a:defRPr sz="28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p:txBody>
      </p:sp>
    </p:spTree>
    <p:extLst>
      <p:ext uri="{BB962C8B-B14F-4D97-AF65-F5344CB8AC3E}">
        <p14:creationId xmlns:p14="http://schemas.microsoft.com/office/powerpoint/2010/main" val="289090958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Header Only">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97280"/>
          </a:xfrm>
          <a:solidFill>
            <a:schemeClr val="accent1"/>
          </a:solidFill>
        </p:spPr>
        <p:txBody>
          <a:bodyPr/>
          <a:lstStyle>
            <a:lvl1pPr>
              <a:defRPr>
                <a:solidFill>
                  <a:schemeClr val="bg1"/>
                </a:solidFill>
              </a:defRPr>
            </a:lvl1pPr>
          </a:lstStyle>
          <a:p>
            <a:r>
              <a:rPr lang="en-US" dirty="0" smtClean="0"/>
              <a:t>Click to edit Master title style</a:t>
            </a:r>
            <a:endParaRPr lang="en-US" dirty="0"/>
          </a:p>
        </p:txBody>
      </p:sp>
      <p:pic>
        <p:nvPicPr>
          <p:cNvPr id="9" name="Picture 2" descr="M:\SHINE\Marketing\Logos\SHINE logos\Brian's SHINE Logos\SHINE only transparent.g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0" y="6220264"/>
            <a:ext cx="628150" cy="575129"/>
          </a:xfrm>
          <a:prstGeom prst="rect">
            <a:avLst/>
          </a:prstGeom>
          <a:noFill/>
          <a:extLst>
            <a:ext uri="{909E8E84-426E-40DD-AFC4-6F175D3DCCD1}">
              <a14:hiddenFill xmlns:a14="http://schemas.microsoft.com/office/drawing/2010/main">
                <a:solidFill>
                  <a:srgbClr val="FFFFFF"/>
                </a:solidFill>
              </a14:hiddenFill>
            </a:ext>
          </a:extLst>
        </p:spPr>
      </p:pic>
      <p:sp>
        <p:nvSpPr>
          <p:cNvPr id="10" name="Slide Number Placeholder 3"/>
          <p:cNvSpPr>
            <a:spLocks noGrp="1"/>
          </p:cNvSpPr>
          <p:nvPr>
            <p:ph type="sldNum" sz="quarter" idx="12"/>
          </p:nvPr>
        </p:nvSpPr>
        <p:spPr>
          <a:xfrm>
            <a:off x="6553200" y="6325266"/>
            <a:ext cx="2133600" cy="365125"/>
          </a:xfrm>
          <a:prstGeom prst="rect">
            <a:avLst/>
          </a:prstGeom>
        </p:spPr>
        <p:txBody>
          <a:bodyPr/>
          <a:lstStyle/>
          <a:p>
            <a:fld id="{933591AE-FACB-47FB-8AAC-14349F9948F4}" type="slidenum">
              <a:rPr lang="en-US" smtClean="0"/>
              <a:t>‹#›</a:t>
            </a:fld>
            <a:endParaRPr lang="en-US"/>
          </a:p>
        </p:txBody>
      </p:sp>
      <p:sp>
        <p:nvSpPr>
          <p:cNvPr id="11" name="TextBox 10"/>
          <p:cNvSpPr txBox="1"/>
          <p:nvPr userDrawn="1"/>
        </p:nvSpPr>
        <p:spPr>
          <a:xfrm>
            <a:off x="788758" y="6369329"/>
            <a:ext cx="3887859" cy="276999"/>
          </a:xfrm>
          <a:prstGeom prst="rect">
            <a:avLst/>
          </a:prstGeom>
          <a:noFill/>
        </p:spPr>
        <p:txBody>
          <a:bodyPr wrap="none" lIns="0" rIns="0" rtlCol="0" anchor="ctr">
            <a:spAutoFit/>
          </a:bodyPr>
          <a:lstStyle/>
          <a:p>
            <a:pPr algn="l"/>
            <a:r>
              <a:rPr lang="en-US" sz="1200" dirty="0" smtClean="0"/>
              <a:t>Seattle’s Hub for Industry-Driven Nanotechnology Education</a:t>
            </a:r>
            <a:endParaRPr lang="en-US" sz="1200" dirty="0"/>
          </a:p>
        </p:txBody>
      </p:sp>
    </p:spTree>
    <p:extLst>
      <p:ext uri="{BB962C8B-B14F-4D97-AF65-F5344CB8AC3E}">
        <p14:creationId xmlns:p14="http://schemas.microsoft.com/office/powerpoint/2010/main" val="271903512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pic>
        <p:nvPicPr>
          <p:cNvPr id="7" name="Picture 2" descr="M:\SHINE\Marketing\Logos\SHINE logos\Brian's SHINE Logos\SHINE only transparent.g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0" y="6220264"/>
            <a:ext cx="628150" cy="575129"/>
          </a:xfrm>
          <a:prstGeom prst="rect">
            <a:avLst/>
          </a:prstGeom>
          <a:noFill/>
          <a:extLst>
            <a:ext uri="{909E8E84-426E-40DD-AFC4-6F175D3DCCD1}">
              <a14:hiddenFill xmlns:a14="http://schemas.microsoft.com/office/drawing/2010/main">
                <a:solidFill>
                  <a:srgbClr val="FFFFFF"/>
                </a:solidFill>
              </a14:hiddenFill>
            </a:ext>
          </a:extLst>
        </p:spPr>
      </p:pic>
      <p:sp>
        <p:nvSpPr>
          <p:cNvPr id="8" name="Slide Number Placeholder 3"/>
          <p:cNvSpPr>
            <a:spLocks noGrp="1"/>
          </p:cNvSpPr>
          <p:nvPr>
            <p:ph type="sldNum" sz="quarter" idx="12"/>
          </p:nvPr>
        </p:nvSpPr>
        <p:spPr>
          <a:xfrm>
            <a:off x="6553200" y="6325266"/>
            <a:ext cx="2133600" cy="365125"/>
          </a:xfrm>
          <a:prstGeom prst="rect">
            <a:avLst/>
          </a:prstGeom>
        </p:spPr>
        <p:txBody>
          <a:bodyPr/>
          <a:lstStyle/>
          <a:p>
            <a:fld id="{933591AE-FACB-47FB-8AAC-14349F9948F4}" type="slidenum">
              <a:rPr lang="en-US" smtClean="0"/>
              <a:t>‹#›</a:t>
            </a:fld>
            <a:endParaRPr lang="en-US"/>
          </a:p>
        </p:txBody>
      </p:sp>
      <p:sp>
        <p:nvSpPr>
          <p:cNvPr id="9" name="TextBox 8"/>
          <p:cNvSpPr txBox="1"/>
          <p:nvPr userDrawn="1"/>
        </p:nvSpPr>
        <p:spPr>
          <a:xfrm>
            <a:off x="788758" y="6369329"/>
            <a:ext cx="3887859" cy="276999"/>
          </a:xfrm>
          <a:prstGeom prst="rect">
            <a:avLst/>
          </a:prstGeom>
          <a:noFill/>
        </p:spPr>
        <p:txBody>
          <a:bodyPr wrap="none" lIns="0" rIns="0" rtlCol="0" anchor="ctr">
            <a:spAutoFit/>
          </a:bodyPr>
          <a:lstStyle/>
          <a:p>
            <a:pPr algn="l"/>
            <a:r>
              <a:rPr lang="en-US" sz="1200" dirty="0" smtClean="0"/>
              <a:t>Seattle’s Hub for Industry-Driven Nanotechnology Education</a:t>
            </a:r>
            <a:endParaRPr lang="en-US" sz="1200" dirty="0"/>
          </a:p>
        </p:txBody>
      </p:sp>
    </p:spTree>
    <p:extLst>
      <p:ext uri="{BB962C8B-B14F-4D97-AF65-F5344CB8AC3E}">
        <p14:creationId xmlns:p14="http://schemas.microsoft.com/office/powerpoint/2010/main" val="325810703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mage and Content References">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97280"/>
          </a:xfrm>
          <a:solidFill>
            <a:schemeClr val="accent1"/>
          </a:solidFill>
        </p:spPr>
        <p:txBody>
          <a:bodyPr/>
          <a:lstStyle>
            <a:lvl1pPr>
              <a:defRPr>
                <a:solidFill>
                  <a:schemeClr val="bg1"/>
                </a:solidFill>
              </a:defRPr>
            </a:lvl1pPr>
          </a:lstStyle>
          <a:p>
            <a:r>
              <a:rPr lang="en-US" dirty="0" smtClean="0"/>
              <a:t>Click to edit Master title style</a:t>
            </a:r>
            <a:endParaRPr lang="en-US" dirty="0"/>
          </a:p>
        </p:txBody>
      </p:sp>
      <p:pic>
        <p:nvPicPr>
          <p:cNvPr id="10" name="Picture 2" descr="M:\SHINE\Marketing\Logos\SHINE logos\Brian's SHINE Logos\SHINE only transparent.g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0" y="6220264"/>
            <a:ext cx="628150" cy="575129"/>
          </a:xfrm>
          <a:prstGeom prst="rect">
            <a:avLst/>
          </a:prstGeom>
          <a:noFill/>
          <a:extLst>
            <a:ext uri="{909E8E84-426E-40DD-AFC4-6F175D3DCCD1}">
              <a14:hiddenFill xmlns:a14="http://schemas.microsoft.com/office/drawing/2010/main">
                <a:solidFill>
                  <a:srgbClr val="FFFFFF"/>
                </a:solidFill>
              </a14:hiddenFill>
            </a:ext>
          </a:extLst>
        </p:spPr>
      </p:pic>
      <p:sp>
        <p:nvSpPr>
          <p:cNvPr id="11" name="Slide Number Placeholder 3"/>
          <p:cNvSpPr>
            <a:spLocks noGrp="1"/>
          </p:cNvSpPr>
          <p:nvPr>
            <p:ph type="sldNum" sz="quarter" idx="12"/>
          </p:nvPr>
        </p:nvSpPr>
        <p:spPr>
          <a:xfrm>
            <a:off x="6553200" y="6325266"/>
            <a:ext cx="2133600" cy="365125"/>
          </a:xfrm>
          <a:prstGeom prst="rect">
            <a:avLst/>
          </a:prstGeom>
        </p:spPr>
        <p:txBody>
          <a:bodyPr/>
          <a:lstStyle/>
          <a:p>
            <a:fld id="{933591AE-FACB-47FB-8AAC-14349F9948F4}" type="slidenum">
              <a:rPr lang="en-US" smtClean="0"/>
              <a:t>‹#›</a:t>
            </a:fld>
            <a:endParaRPr lang="en-US"/>
          </a:p>
        </p:txBody>
      </p:sp>
      <p:sp>
        <p:nvSpPr>
          <p:cNvPr id="12" name="TextBox 11"/>
          <p:cNvSpPr txBox="1"/>
          <p:nvPr userDrawn="1"/>
        </p:nvSpPr>
        <p:spPr>
          <a:xfrm>
            <a:off x="788758" y="6369329"/>
            <a:ext cx="3887859" cy="276999"/>
          </a:xfrm>
          <a:prstGeom prst="rect">
            <a:avLst/>
          </a:prstGeom>
          <a:noFill/>
        </p:spPr>
        <p:txBody>
          <a:bodyPr wrap="none" lIns="0" rIns="0" rtlCol="0" anchor="ctr">
            <a:spAutoFit/>
          </a:bodyPr>
          <a:lstStyle/>
          <a:p>
            <a:pPr algn="l"/>
            <a:r>
              <a:rPr lang="en-US" sz="1200" dirty="0" smtClean="0"/>
              <a:t>Seattle’s Hub for Industry-Driven Nanotechnology Education</a:t>
            </a:r>
            <a:endParaRPr lang="en-US" sz="1200" dirty="0"/>
          </a:p>
        </p:txBody>
      </p:sp>
      <p:sp>
        <p:nvSpPr>
          <p:cNvPr id="4" name="Table Placeholder 3"/>
          <p:cNvSpPr>
            <a:spLocks noGrp="1"/>
          </p:cNvSpPr>
          <p:nvPr>
            <p:ph type="tbl" sz="quarter" idx="13"/>
          </p:nvPr>
        </p:nvSpPr>
        <p:spPr>
          <a:xfrm>
            <a:off x="0" y="1097280"/>
            <a:ext cx="9144000" cy="914400"/>
          </a:xfrm>
        </p:spPr>
        <p:txBody>
          <a:bodyPr/>
          <a:lstStyle>
            <a:lvl1pPr>
              <a:defRPr>
                <a:ln>
                  <a:noFill/>
                </a:ln>
              </a:defRPr>
            </a:lvl1pPr>
          </a:lstStyle>
          <a:p>
            <a:endParaRPr lang="en-US"/>
          </a:p>
        </p:txBody>
      </p:sp>
    </p:spTree>
    <p:extLst>
      <p:ext uri="{BB962C8B-B14F-4D97-AF65-F5344CB8AC3E}">
        <p14:creationId xmlns:p14="http://schemas.microsoft.com/office/powerpoint/2010/main" val="413073040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ast Slide with Disclosure">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97280"/>
          </a:xfrm>
          <a:solidFill>
            <a:schemeClr val="accent1"/>
          </a:solidFill>
        </p:spPr>
        <p:txBody>
          <a:bodyPr/>
          <a:lstStyle>
            <a:lvl1pPr>
              <a:defRPr>
                <a:solidFill>
                  <a:schemeClr val="bg1"/>
                </a:solidFill>
              </a:defRPr>
            </a:lvl1pPr>
          </a:lstStyle>
          <a:p>
            <a:r>
              <a:rPr lang="en-US" dirty="0" smtClean="0"/>
              <a:t>Click to edit Master title style</a:t>
            </a:r>
            <a:endParaRPr lang="en-US" dirty="0"/>
          </a:p>
        </p:txBody>
      </p:sp>
      <p:sp>
        <p:nvSpPr>
          <p:cNvPr id="10" name="Footer Placeholder 3"/>
          <p:cNvSpPr txBox="1">
            <a:spLocks/>
          </p:cNvSpPr>
          <p:nvPr userDrawn="1"/>
        </p:nvSpPr>
        <p:spPr>
          <a:xfrm>
            <a:off x="1143000" y="3967327"/>
            <a:ext cx="6858000" cy="1138073"/>
          </a:xfrm>
          <a:prstGeom prst="rect">
            <a:avLst/>
          </a:prstGeom>
        </p:spPr>
        <p:txBody>
          <a:bodyPr vert="horz" lIns="91440" tIns="182880" rIns="91440" bIns="182880" rtlCol="0" anchor="ct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800" dirty="0" smtClean="0"/>
              <a:t>To access additional educational resources please visit: </a:t>
            </a:r>
            <a:r>
              <a:rPr lang="en-US" sz="2800" dirty="0" smtClean="0">
                <a:hlinkClick r:id="rId2"/>
              </a:rPr>
              <a:t>www.seattlenano.org</a:t>
            </a:r>
            <a:endParaRPr lang="en-US" sz="2800" dirty="0"/>
          </a:p>
        </p:txBody>
      </p:sp>
      <p:sp>
        <p:nvSpPr>
          <p:cNvPr id="11" name="TextBox 10"/>
          <p:cNvSpPr txBox="1"/>
          <p:nvPr userDrawn="1"/>
        </p:nvSpPr>
        <p:spPr>
          <a:xfrm>
            <a:off x="457200" y="5509964"/>
            <a:ext cx="8229600" cy="738664"/>
          </a:xfrm>
          <a:prstGeom prst="rect">
            <a:avLst/>
          </a:prstGeom>
          <a:noFill/>
        </p:spPr>
        <p:txBody>
          <a:bodyPr wrap="square" rtlCol="0" anchor="ctr">
            <a:spAutoFit/>
          </a:bodyPr>
          <a:lstStyle/>
          <a:p>
            <a:pPr algn="ctr"/>
            <a:r>
              <a:rPr lang="en-US" sz="1400" dirty="0"/>
              <a:t>This material is based upon work supported by the National Science Foundation under Grant Number 1204279.  Any opinions, findings, and conclusions or recommendations expressed in this material are those of the author(s) and do not necessarily reflect the views of the National Science Foundation</a:t>
            </a:r>
            <a:r>
              <a:rPr lang="en-US" sz="1400" dirty="0" smtClean="0"/>
              <a:t>.</a:t>
            </a:r>
            <a:endParaRPr lang="en-US" sz="1400" dirty="0"/>
          </a:p>
        </p:txBody>
      </p:sp>
      <p:sp>
        <p:nvSpPr>
          <p:cNvPr id="13" name="Slide Number Placeholder 3"/>
          <p:cNvSpPr>
            <a:spLocks noGrp="1"/>
          </p:cNvSpPr>
          <p:nvPr>
            <p:ph type="sldNum" sz="quarter" idx="12"/>
          </p:nvPr>
        </p:nvSpPr>
        <p:spPr>
          <a:xfrm>
            <a:off x="6553200" y="6325266"/>
            <a:ext cx="2133600" cy="365125"/>
          </a:xfrm>
          <a:prstGeom prst="rect">
            <a:avLst/>
          </a:prstGeom>
        </p:spPr>
        <p:txBody>
          <a:bodyPr/>
          <a:lstStyle/>
          <a:p>
            <a:fld id="{933591AE-FACB-47FB-8AAC-14349F9948F4}" type="slidenum">
              <a:rPr lang="en-US" smtClean="0"/>
              <a:t>‹#›</a:t>
            </a:fld>
            <a:endParaRPr lang="en-US"/>
          </a:p>
        </p:txBody>
      </p:sp>
      <p:sp>
        <p:nvSpPr>
          <p:cNvPr id="4" name="Table Placeholder 3"/>
          <p:cNvSpPr>
            <a:spLocks noGrp="1"/>
          </p:cNvSpPr>
          <p:nvPr>
            <p:ph type="tbl" sz="quarter" idx="13"/>
          </p:nvPr>
        </p:nvSpPr>
        <p:spPr>
          <a:xfrm>
            <a:off x="0" y="1097280"/>
            <a:ext cx="9144000" cy="914400"/>
          </a:xfrm>
        </p:spPr>
        <p:txBody>
          <a:bodyPr/>
          <a:lstStyle>
            <a:lvl1pPr>
              <a:defRPr baseline="0"/>
            </a:lvl1pPr>
          </a:lstStyle>
          <a:p>
            <a:endParaRPr lang="en-US" dirty="0"/>
          </a:p>
        </p:txBody>
      </p:sp>
    </p:spTree>
    <p:extLst>
      <p:ext uri="{BB962C8B-B14F-4D97-AF65-F5344CB8AC3E}">
        <p14:creationId xmlns:p14="http://schemas.microsoft.com/office/powerpoint/2010/main" val="176827160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 y="0"/>
            <a:ext cx="3657600" cy="1097280"/>
          </a:xfrm>
          <a:solidFill>
            <a:schemeClr val="accent1"/>
          </a:solidFill>
        </p:spPr>
        <p:txBody>
          <a:bodyPr anchor="ctr"/>
          <a:lstStyle>
            <a:lvl1pPr marL="117475" indent="0" algn="l">
              <a:defRPr sz="2000" b="1">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657600" y="0"/>
            <a:ext cx="5486400" cy="5623560"/>
          </a:xfrm>
        </p:spPr>
        <p:txBody>
          <a:bodyPr/>
          <a:lstStyle>
            <a:lvl1pPr marL="0" indent="0">
              <a:buNone/>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p:txBody>
      </p:sp>
      <p:sp>
        <p:nvSpPr>
          <p:cNvPr id="4" name="Text Placeholder 3"/>
          <p:cNvSpPr>
            <a:spLocks noGrp="1"/>
          </p:cNvSpPr>
          <p:nvPr>
            <p:ph type="body" sz="half" idx="2"/>
          </p:nvPr>
        </p:nvSpPr>
        <p:spPr>
          <a:xfrm>
            <a:off x="-1" y="1097280"/>
            <a:ext cx="3657600" cy="4526280"/>
          </a:xfrm>
          <a:solidFill>
            <a:schemeClr val="tx2"/>
          </a:solidFill>
        </p:spPr>
        <p:txBody>
          <a:bodyPr>
            <a:normAutofit/>
          </a:bodyPr>
          <a:lstStyle>
            <a:lvl1pPr marL="117475" indent="0">
              <a:spcBef>
                <a:spcPts val="600"/>
              </a:spcBef>
              <a:buNone/>
              <a:defRPr sz="18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pic>
        <p:nvPicPr>
          <p:cNvPr id="10" name="Picture 2" descr="M:\SHINE\Marketing\Logos\SHINE logos\Brian's SHINE Logos\SHINE only transparent.g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0" y="6220264"/>
            <a:ext cx="628150" cy="575129"/>
          </a:xfrm>
          <a:prstGeom prst="rect">
            <a:avLst/>
          </a:prstGeom>
          <a:noFill/>
          <a:extLst>
            <a:ext uri="{909E8E84-426E-40DD-AFC4-6F175D3DCCD1}">
              <a14:hiddenFill xmlns:a14="http://schemas.microsoft.com/office/drawing/2010/main">
                <a:solidFill>
                  <a:srgbClr val="FFFFFF"/>
                </a:solidFill>
              </a14:hiddenFill>
            </a:ext>
          </a:extLst>
        </p:spPr>
      </p:pic>
      <p:sp>
        <p:nvSpPr>
          <p:cNvPr id="11" name="Slide Number Placeholder 3"/>
          <p:cNvSpPr>
            <a:spLocks noGrp="1"/>
          </p:cNvSpPr>
          <p:nvPr>
            <p:ph type="sldNum" sz="quarter" idx="12"/>
          </p:nvPr>
        </p:nvSpPr>
        <p:spPr>
          <a:xfrm>
            <a:off x="6553200" y="6325266"/>
            <a:ext cx="2133600" cy="365125"/>
          </a:xfrm>
          <a:prstGeom prst="rect">
            <a:avLst/>
          </a:prstGeom>
        </p:spPr>
        <p:txBody>
          <a:bodyPr/>
          <a:lstStyle/>
          <a:p>
            <a:fld id="{933591AE-FACB-47FB-8AAC-14349F9948F4}" type="slidenum">
              <a:rPr lang="en-US" smtClean="0"/>
              <a:t>‹#›</a:t>
            </a:fld>
            <a:endParaRPr lang="en-US"/>
          </a:p>
        </p:txBody>
      </p:sp>
      <p:sp>
        <p:nvSpPr>
          <p:cNvPr id="12" name="TextBox 11"/>
          <p:cNvSpPr txBox="1"/>
          <p:nvPr userDrawn="1"/>
        </p:nvSpPr>
        <p:spPr>
          <a:xfrm>
            <a:off x="788758" y="6369329"/>
            <a:ext cx="3887859" cy="276999"/>
          </a:xfrm>
          <a:prstGeom prst="rect">
            <a:avLst/>
          </a:prstGeom>
          <a:noFill/>
        </p:spPr>
        <p:txBody>
          <a:bodyPr wrap="none" lIns="0" rIns="0" rtlCol="0" anchor="ctr">
            <a:spAutoFit/>
          </a:bodyPr>
          <a:lstStyle/>
          <a:p>
            <a:pPr algn="l"/>
            <a:r>
              <a:rPr lang="en-US" sz="1200" dirty="0" smtClean="0"/>
              <a:t>Seattle’s Hub for Industry-Driven Nanotechnology Education</a:t>
            </a:r>
            <a:endParaRPr lang="en-US" sz="1200" dirty="0"/>
          </a:p>
        </p:txBody>
      </p:sp>
    </p:spTree>
    <p:extLst>
      <p:ext uri="{BB962C8B-B14F-4D97-AF65-F5344CB8AC3E}">
        <p14:creationId xmlns:p14="http://schemas.microsoft.com/office/powerpoint/2010/main" val="246085794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9144000" cy="1097280"/>
          </a:xfrm>
          <a:prstGeom prst="rect">
            <a:avLst/>
          </a:prstGeom>
          <a:solidFill>
            <a:schemeClr val="accent1"/>
          </a:solidFill>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0" y="1600200"/>
            <a:ext cx="91440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457950" y="6353402"/>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C16B1C-9F72-47FE-B9B0-32E819BEF48D}" type="slidenum">
              <a:rPr lang="en-US" smtClean="0"/>
              <a:t>‹#›</a:t>
            </a:fld>
            <a:endParaRPr lang="en-US"/>
          </a:p>
        </p:txBody>
      </p:sp>
    </p:spTree>
    <p:extLst>
      <p:ext uri="{BB962C8B-B14F-4D97-AF65-F5344CB8AC3E}">
        <p14:creationId xmlns:p14="http://schemas.microsoft.com/office/powerpoint/2010/main" val="2690213601"/>
      </p:ext>
    </p:extLst>
  </p:cSld>
  <p:clrMap bg1="lt1" tx1="dk1" bg2="lt2" tx2="dk2" accent1="accent1" accent2="accent2" accent3="accent3" accent4="accent4" accent5="accent5" accent6="accent6" hlink="hlink" folHlink="folHlink"/>
  <p:sldLayoutIdLst>
    <p:sldLayoutId id="2147483649" r:id="rId1"/>
    <p:sldLayoutId id="2147483658" r:id="rId2"/>
    <p:sldLayoutId id="2147483650" r:id="rId3"/>
    <p:sldLayoutId id="2147483653" r:id="rId4"/>
    <p:sldLayoutId id="2147483659" r:id="rId5"/>
    <p:sldLayoutId id="2147483655" r:id="rId6"/>
    <p:sldLayoutId id="2147483660" r:id="rId7"/>
    <p:sldLayoutId id="2147483661" r:id="rId8"/>
    <p:sldLayoutId id="2147483656" r:id="rId9"/>
    <p:sldLayoutId id="2147483654" r:id="rId10"/>
    <p:sldLayoutId id="2147483652" r:id="rId11"/>
    <p:sldLayoutId id="2147483657" r:id="rId12"/>
  </p:sldLayoutIdLst>
  <p:timing>
    <p:tnLst>
      <p:par>
        <p:cTn id="1" dur="indefinite" restart="never" nodeType="tmRoot"/>
      </p:par>
    </p:tnLst>
  </p:timing>
  <p:hf hdr="0" ftr="0" dt="0"/>
  <p:txStyles>
    <p:titleStyle>
      <a:lvl1pPr marL="233363" indent="0" algn="l" defTabSz="914400" rtl="0" eaLnBrk="1" latinLnBrk="0" hangingPunct="1">
        <a:spcBef>
          <a:spcPct val="0"/>
        </a:spcBef>
        <a:buNone/>
        <a:defRPr sz="4400" kern="1200">
          <a:solidFill>
            <a:schemeClr val="bg1"/>
          </a:solidFill>
          <a:latin typeface="+mj-lt"/>
          <a:ea typeface="+mj-ea"/>
          <a:cs typeface="+mj-cs"/>
        </a:defRPr>
      </a:lvl1pPr>
    </p:titleStyle>
    <p:bodyStyle>
      <a:lvl1pPr marL="237744" indent="0" algn="l" defTabSz="914400" rtl="0" eaLnBrk="1" latinLnBrk="0" hangingPunct="1">
        <a:spcBef>
          <a:spcPts val="0"/>
        </a:spcBef>
        <a:spcAft>
          <a:spcPts val="600"/>
        </a:spcAft>
        <a:buFont typeface="Arial" pitchFamily="34" charset="0"/>
        <a:buNone/>
        <a:defRPr sz="3200" kern="1200">
          <a:solidFill>
            <a:schemeClr val="tx1"/>
          </a:solidFill>
          <a:latin typeface="+mn-lt"/>
          <a:ea typeface="+mn-ea"/>
          <a:cs typeface="+mn-cs"/>
        </a:defRPr>
      </a:lvl1pPr>
      <a:lvl2pPr marL="742950" indent="-285750" algn="l" defTabSz="914400" rtl="0" eaLnBrk="1" latinLnBrk="0" hangingPunct="1">
        <a:spcBef>
          <a:spcPts val="0"/>
        </a:spcBef>
        <a:spcAft>
          <a:spcPts val="600"/>
        </a:spcAft>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ts val="0"/>
        </a:spcBef>
        <a:spcAft>
          <a:spcPts val="600"/>
        </a:spcAft>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ts val="0"/>
        </a:spcBef>
        <a:spcAft>
          <a:spcPts val="600"/>
        </a:spcAft>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ts val="0"/>
        </a:spcBef>
        <a:spcAft>
          <a:spcPts val="60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685800" y="3969545"/>
            <a:ext cx="7772400" cy="1446550"/>
          </a:xfrm>
        </p:spPr>
        <p:txBody>
          <a:bodyPr/>
          <a:lstStyle/>
          <a:p>
            <a:r>
              <a:rPr lang="en-US" dirty="0"/>
              <a:t>Let’s Review…What is Nanotech?</a:t>
            </a:r>
          </a:p>
        </p:txBody>
      </p:sp>
    </p:spTree>
    <p:extLst>
      <p:ext uri="{BB962C8B-B14F-4D97-AF65-F5344CB8AC3E}">
        <p14:creationId xmlns:p14="http://schemas.microsoft.com/office/powerpoint/2010/main" val="36633428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4983163"/>
            <a:ext cx="6629400" cy="1052512"/>
          </a:xfrm>
        </p:spPr>
        <p:txBody>
          <a:bodyPr/>
          <a:lstStyle/>
          <a:p>
            <a:pPr>
              <a:defRPr/>
            </a:pPr>
            <a:r>
              <a:rPr lang="en-US" dirty="0" smtClean="0"/>
              <a:t>True or false?</a:t>
            </a:r>
            <a:endParaRPr lang="en-US" dirty="0"/>
          </a:p>
        </p:txBody>
      </p:sp>
      <p:sp>
        <p:nvSpPr>
          <p:cNvPr id="3" name="Content Placeholder 2"/>
          <p:cNvSpPr>
            <a:spLocks noGrp="1"/>
          </p:cNvSpPr>
          <p:nvPr>
            <p:ph idx="1"/>
          </p:nvPr>
        </p:nvSpPr>
        <p:spPr>
          <a:xfrm>
            <a:off x="503238" y="384175"/>
            <a:ext cx="8183562" cy="4187825"/>
          </a:xfrm>
        </p:spPr>
        <p:txBody>
          <a:bodyPr>
            <a:normAutofit/>
          </a:bodyPr>
          <a:lstStyle/>
          <a:p>
            <a:pPr marL="0" indent="0">
              <a:buFont typeface="Wingdings 2" pitchFamily="18" charset="2"/>
              <a:buNone/>
              <a:defRPr/>
            </a:pPr>
            <a:r>
              <a:rPr lang="en-US" sz="2400" dirty="0" smtClean="0"/>
              <a:t>A nanometer is: </a:t>
            </a:r>
          </a:p>
          <a:p>
            <a:pPr marL="0" indent="0">
              <a:buFont typeface="Wingdings 2" pitchFamily="18" charset="2"/>
              <a:buNone/>
              <a:defRPr/>
            </a:pPr>
            <a:endParaRPr lang="en-US" sz="900" dirty="0"/>
          </a:p>
          <a:p>
            <a:pPr marL="514350" indent="-514350">
              <a:spcBef>
                <a:spcPts val="1200"/>
              </a:spcBef>
              <a:buFont typeface="+mj-lt"/>
              <a:buAutoNum type="arabicPeriod"/>
              <a:defRPr/>
            </a:pPr>
            <a:r>
              <a:rPr lang="en-US" sz="2400" dirty="0" smtClean="0"/>
              <a:t>The smallest length humans can see with the naked eye?</a:t>
            </a:r>
          </a:p>
          <a:p>
            <a:pPr marL="514350" indent="-514350">
              <a:spcBef>
                <a:spcPts val="1200"/>
              </a:spcBef>
              <a:buFont typeface="+mj-lt"/>
              <a:buAutoNum type="arabicPeriod"/>
              <a:defRPr/>
            </a:pPr>
            <a:r>
              <a:rPr lang="en-US" sz="2400" dirty="0" smtClean="0"/>
              <a:t>The smallest length that can be resolved with a light microscope? </a:t>
            </a:r>
          </a:p>
          <a:p>
            <a:pPr marL="514350" indent="-514350">
              <a:spcBef>
                <a:spcPts val="1200"/>
              </a:spcBef>
              <a:buFont typeface="+mj-lt"/>
              <a:buAutoNum type="arabicPeriod"/>
              <a:defRPr/>
            </a:pPr>
            <a:r>
              <a:rPr lang="en-US" sz="2400" dirty="0" smtClean="0"/>
              <a:t>Smaller than </a:t>
            </a:r>
            <a:r>
              <a:rPr lang="en-US" sz="2400" dirty="0"/>
              <a:t>a human red blood cell</a:t>
            </a:r>
            <a:r>
              <a:rPr lang="en-US" sz="2400" dirty="0" smtClean="0"/>
              <a:t>?</a:t>
            </a:r>
          </a:p>
          <a:p>
            <a:pPr marL="514350" indent="-514350">
              <a:spcBef>
                <a:spcPts val="1200"/>
              </a:spcBef>
              <a:buFont typeface="+mj-lt"/>
              <a:buAutoNum type="arabicPeriod"/>
              <a:defRPr/>
            </a:pPr>
            <a:r>
              <a:rPr lang="en-US" sz="2400" dirty="0" smtClean="0"/>
              <a:t>Equal to one billionth of a meter?</a:t>
            </a:r>
          </a:p>
          <a:p>
            <a:pPr marL="514350" indent="-514350">
              <a:spcBef>
                <a:spcPts val="1200"/>
              </a:spcBef>
              <a:buFont typeface="+mj-lt"/>
              <a:buAutoNum type="arabicPeriod"/>
              <a:defRPr/>
            </a:pPr>
            <a:r>
              <a:rPr lang="en-US" sz="2400" dirty="0" smtClean="0"/>
              <a:t>About the size of a carbon atom?</a:t>
            </a:r>
          </a:p>
          <a:p>
            <a:pPr marL="514350" indent="-514350">
              <a:buFont typeface="+mj-lt"/>
              <a:buAutoNum type="arabicPeriod"/>
              <a:defRPr/>
            </a:pPr>
            <a:endParaRPr lang="en-US" sz="2400" dirty="0" smtClean="0"/>
          </a:p>
        </p:txBody>
      </p:sp>
      <p:sp>
        <p:nvSpPr>
          <p:cNvPr id="5" name="Text Box 4"/>
          <p:cNvSpPr txBox="1">
            <a:spLocks noChangeArrowheads="1"/>
          </p:cNvSpPr>
          <p:nvPr/>
        </p:nvSpPr>
        <p:spPr bwMode="auto">
          <a:xfrm>
            <a:off x="8348663" y="6340475"/>
            <a:ext cx="4572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40"/>
          <a:lstStyle/>
          <a:p>
            <a:pPr hangingPunct="1">
              <a:lnSpc>
                <a:spcPct val="100000"/>
              </a:lnSpc>
            </a:pPr>
            <a:fld id="{72BBF98B-4852-4082-9D7C-7705F7CBA415}" type="slidenum">
              <a:rPr lang="en-US" sz="1400">
                <a:solidFill>
                  <a:srgbClr val="000000"/>
                </a:solidFill>
                <a:latin typeface="Verdana" pitchFamily="34" charset="0"/>
                <a:ea typeface="Arial Unicode MS" pitchFamily="34" charset="-128"/>
                <a:cs typeface="Arial Unicode MS" pitchFamily="34" charset="-128"/>
              </a:rPr>
              <a:pPr hangingPunct="1">
                <a:lnSpc>
                  <a:spcPct val="100000"/>
                </a:lnSpc>
              </a:pPr>
              <a:t>2</a:t>
            </a:fld>
            <a:endParaRPr lang="en-US" sz="1400" dirty="0">
              <a:solidFill>
                <a:srgbClr val="000000"/>
              </a:solidFill>
              <a:latin typeface="Verdana" pitchFamily="34" charset="0"/>
              <a:ea typeface="Arial Unicode MS" pitchFamily="34" charset="-128"/>
              <a:cs typeface="Arial Unicode MS" pitchFamily="34" charset="-128"/>
            </a:endParaRPr>
          </a:p>
        </p:txBody>
      </p:sp>
      <p:pic>
        <p:nvPicPr>
          <p:cNvPr id="7" name="Picture 2" descr="M:\SHINE\Marketing\Logos\SHINE logos\Brian's SHINE Logos\SHINE only transparent.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 y="6248400"/>
            <a:ext cx="628150" cy="5751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03773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4983163"/>
            <a:ext cx="6629400" cy="1052512"/>
          </a:xfrm>
        </p:spPr>
        <p:txBody>
          <a:bodyPr/>
          <a:lstStyle/>
          <a:p>
            <a:pPr>
              <a:defRPr/>
            </a:pPr>
            <a:r>
              <a:rPr lang="en-US" dirty="0" smtClean="0"/>
              <a:t>True or false?</a:t>
            </a:r>
            <a:endParaRPr lang="en-US" dirty="0"/>
          </a:p>
        </p:txBody>
      </p:sp>
      <p:sp>
        <p:nvSpPr>
          <p:cNvPr id="3" name="Content Placeholder 2"/>
          <p:cNvSpPr>
            <a:spLocks noGrp="1"/>
          </p:cNvSpPr>
          <p:nvPr>
            <p:ph idx="1"/>
          </p:nvPr>
        </p:nvSpPr>
        <p:spPr>
          <a:xfrm>
            <a:off x="503238" y="384175"/>
            <a:ext cx="8183562" cy="4187825"/>
          </a:xfrm>
        </p:spPr>
        <p:txBody>
          <a:bodyPr>
            <a:normAutofit/>
          </a:bodyPr>
          <a:lstStyle/>
          <a:p>
            <a:pPr marL="0" lvl="1" indent="0">
              <a:buNone/>
              <a:defRPr/>
            </a:pPr>
            <a:r>
              <a:rPr lang="en-US" sz="2000" dirty="0" smtClean="0">
                <a:solidFill>
                  <a:srgbClr val="0070C0"/>
                </a:solidFill>
              </a:rPr>
              <a:t>Answers:</a:t>
            </a:r>
          </a:p>
          <a:p>
            <a:pPr marL="0" lvl="1" indent="0">
              <a:buNone/>
              <a:defRPr/>
            </a:pPr>
            <a:endParaRPr lang="en-US" sz="2000" dirty="0" smtClean="0">
              <a:solidFill>
                <a:srgbClr val="0070C0"/>
              </a:solidFill>
            </a:endParaRPr>
          </a:p>
          <a:p>
            <a:pPr marL="514350" lvl="1" indent="-514350">
              <a:buFont typeface="+mj-lt"/>
              <a:buAutoNum type="arabicPeriod"/>
              <a:defRPr/>
            </a:pPr>
            <a:r>
              <a:rPr lang="en-US" sz="2000" dirty="0" smtClean="0">
                <a:solidFill>
                  <a:srgbClr val="0070C0"/>
                </a:solidFill>
              </a:rPr>
              <a:t>False</a:t>
            </a:r>
            <a:r>
              <a:rPr lang="en-US" sz="2000" dirty="0">
                <a:solidFill>
                  <a:srgbClr val="0070C0"/>
                </a:solidFill>
              </a:rPr>
              <a:t>, </a:t>
            </a:r>
            <a:r>
              <a:rPr lang="en-US" sz="2000" dirty="0" smtClean="0">
                <a:solidFill>
                  <a:srgbClr val="0070C0"/>
                </a:solidFill>
              </a:rPr>
              <a:t>the </a:t>
            </a:r>
            <a:r>
              <a:rPr lang="en-US" sz="2000" dirty="0">
                <a:solidFill>
                  <a:srgbClr val="0070C0"/>
                </a:solidFill>
              </a:rPr>
              <a:t>smallest lengths humans can see is  ~10 </a:t>
            </a:r>
            <a:r>
              <a:rPr lang="en-US" sz="2000" dirty="0" smtClean="0">
                <a:solidFill>
                  <a:srgbClr val="0070C0"/>
                </a:solidFill>
              </a:rPr>
              <a:t>micrometers</a:t>
            </a:r>
          </a:p>
          <a:p>
            <a:pPr marL="514350" lvl="1" indent="-514350">
              <a:buFont typeface="+mj-lt"/>
              <a:buAutoNum type="arabicPeriod"/>
              <a:defRPr/>
            </a:pPr>
            <a:r>
              <a:rPr lang="en-US" sz="2000" dirty="0">
                <a:solidFill>
                  <a:srgbClr val="0070C0"/>
                </a:solidFill>
              </a:rPr>
              <a:t>False, the smallest length resolved with a light microscope is ~ 200 </a:t>
            </a:r>
            <a:r>
              <a:rPr lang="en-US" sz="2000" dirty="0" smtClean="0">
                <a:solidFill>
                  <a:srgbClr val="0070C0"/>
                </a:solidFill>
              </a:rPr>
              <a:t>nm</a:t>
            </a:r>
          </a:p>
          <a:p>
            <a:pPr marL="514350" lvl="1" indent="-514350">
              <a:buFont typeface="+mj-lt"/>
              <a:buAutoNum type="arabicPeriod"/>
              <a:defRPr/>
            </a:pPr>
            <a:r>
              <a:rPr lang="en-US" sz="2000" dirty="0" smtClean="0">
                <a:solidFill>
                  <a:srgbClr val="0070C0"/>
                </a:solidFill>
              </a:rPr>
              <a:t>True, a human red blood cell has a diameter of ~ 8 micrometers</a:t>
            </a:r>
          </a:p>
          <a:p>
            <a:pPr marL="514350" lvl="1" indent="-514350">
              <a:buFont typeface="+mj-lt"/>
              <a:buAutoNum type="arabicPeriod"/>
              <a:defRPr/>
            </a:pPr>
            <a:r>
              <a:rPr lang="en-US" sz="2000" dirty="0" smtClean="0">
                <a:solidFill>
                  <a:srgbClr val="0070C0"/>
                </a:solidFill>
              </a:rPr>
              <a:t>True, 1 nm = 1 x 10</a:t>
            </a:r>
            <a:r>
              <a:rPr lang="en-US" sz="2000" baseline="30000" dirty="0" smtClean="0">
                <a:solidFill>
                  <a:srgbClr val="0070C0"/>
                </a:solidFill>
              </a:rPr>
              <a:t>-9</a:t>
            </a:r>
            <a:r>
              <a:rPr lang="en-US" sz="2000" dirty="0" smtClean="0">
                <a:solidFill>
                  <a:srgbClr val="0070C0"/>
                </a:solidFill>
              </a:rPr>
              <a:t> meters</a:t>
            </a:r>
          </a:p>
          <a:p>
            <a:pPr marL="514350" lvl="1" indent="-514350">
              <a:buFont typeface="+mj-lt"/>
              <a:buAutoNum type="arabicPeriod"/>
              <a:defRPr/>
            </a:pPr>
            <a:r>
              <a:rPr lang="en-US" sz="2000" dirty="0" smtClean="0">
                <a:solidFill>
                  <a:srgbClr val="0070C0"/>
                </a:solidFill>
              </a:rPr>
              <a:t>False, a carbon atom is smaller than a nanometer and had a diameter of ~ 0.14 nm</a:t>
            </a:r>
            <a:endParaRPr lang="en-US" sz="2000" dirty="0"/>
          </a:p>
          <a:p>
            <a:pPr marL="514350" indent="-514350">
              <a:buFont typeface="+mj-lt"/>
              <a:buAutoNum type="arabicPeriod"/>
              <a:defRPr/>
            </a:pPr>
            <a:endParaRPr lang="en-US" sz="2400" dirty="0" smtClean="0"/>
          </a:p>
        </p:txBody>
      </p:sp>
      <p:sp>
        <p:nvSpPr>
          <p:cNvPr id="5" name="Text Box 4"/>
          <p:cNvSpPr txBox="1">
            <a:spLocks noChangeArrowheads="1"/>
          </p:cNvSpPr>
          <p:nvPr/>
        </p:nvSpPr>
        <p:spPr bwMode="auto">
          <a:xfrm>
            <a:off x="8348663" y="6340475"/>
            <a:ext cx="4572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40"/>
          <a:lstStyle/>
          <a:p>
            <a:pPr hangingPunct="1">
              <a:lnSpc>
                <a:spcPct val="100000"/>
              </a:lnSpc>
            </a:pPr>
            <a:fld id="{72BBF98B-4852-4082-9D7C-7705F7CBA415}" type="slidenum">
              <a:rPr lang="en-US" sz="1400">
                <a:solidFill>
                  <a:srgbClr val="000000"/>
                </a:solidFill>
                <a:latin typeface="Verdana" pitchFamily="34" charset="0"/>
                <a:ea typeface="Arial Unicode MS" pitchFamily="34" charset="-128"/>
                <a:cs typeface="Arial Unicode MS" pitchFamily="34" charset="-128"/>
              </a:rPr>
              <a:pPr hangingPunct="1">
                <a:lnSpc>
                  <a:spcPct val="100000"/>
                </a:lnSpc>
              </a:pPr>
              <a:t>3</a:t>
            </a:fld>
            <a:endParaRPr lang="en-US" sz="1400" dirty="0">
              <a:solidFill>
                <a:srgbClr val="000000"/>
              </a:solidFill>
              <a:latin typeface="Verdana" pitchFamily="34" charset="0"/>
              <a:ea typeface="Arial Unicode MS" pitchFamily="34" charset="-128"/>
              <a:cs typeface="Arial Unicode MS" pitchFamily="34" charset="-128"/>
            </a:endParaRPr>
          </a:p>
        </p:txBody>
      </p:sp>
      <p:pic>
        <p:nvPicPr>
          <p:cNvPr id="7" name="Picture 2" descr="M:\SHINE\Marketing\Logos\SHINE logos\Brian's SHINE Logos\SHINE only transparent.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 y="6248400"/>
            <a:ext cx="628150" cy="5751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70995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Content Placeholder 2"/>
          <p:cNvSpPr>
            <a:spLocks noGrp="1"/>
          </p:cNvSpPr>
          <p:nvPr>
            <p:ph idx="1"/>
          </p:nvPr>
        </p:nvSpPr>
        <p:spPr>
          <a:xfrm>
            <a:off x="381000" y="384175"/>
            <a:ext cx="8305800" cy="4187825"/>
          </a:xfrm>
        </p:spPr>
        <p:txBody>
          <a:bodyPr>
            <a:noAutofit/>
          </a:bodyPr>
          <a:lstStyle/>
          <a:p>
            <a:pPr>
              <a:spcAft>
                <a:spcPts val="0"/>
              </a:spcAft>
            </a:pPr>
            <a:r>
              <a:rPr lang="en-US" sz="2400" dirty="0" smtClean="0"/>
              <a:t>Have at least one dimension &lt; 100 nm</a:t>
            </a:r>
          </a:p>
          <a:p>
            <a:pPr lvl="1">
              <a:spcBef>
                <a:spcPts val="900"/>
              </a:spcBef>
              <a:spcAft>
                <a:spcPts val="0"/>
              </a:spcAft>
            </a:pPr>
            <a:r>
              <a:rPr lang="en-US" sz="2000" dirty="0" smtClean="0"/>
              <a:t>Can be 0-D, 1-D, or 2-D</a:t>
            </a:r>
          </a:p>
          <a:p>
            <a:pPr lvl="1">
              <a:spcBef>
                <a:spcPts val="900"/>
              </a:spcBef>
              <a:spcAft>
                <a:spcPts val="0"/>
              </a:spcAft>
            </a:pPr>
            <a:r>
              <a:rPr lang="en-US" sz="2000" dirty="0" smtClean="0"/>
              <a:t>High surface to volume ratio!</a:t>
            </a:r>
          </a:p>
          <a:p>
            <a:pPr lvl="1">
              <a:spcAft>
                <a:spcPts val="0"/>
              </a:spcAft>
            </a:pPr>
            <a:endParaRPr lang="en-US" sz="900" dirty="0" smtClean="0"/>
          </a:p>
          <a:p>
            <a:pPr lvl="1">
              <a:spcAft>
                <a:spcPts val="0"/>
              </a:spcAft>
            </a:pPr>
            <a:endParaRPr lang="en-US" sz="100" dirty="0" smtClean="0"/>
          </a:p>
          <a:p>
            <a:pPr>
              <a:spcAft>
                <a:spcPts val="0"/>
              </a:spcAft>
            </a:pPr>
            <a:r>
              <a:rPr lang="en-US" sz="2400" dirty="0" smtClean="0"/>
              <a:t>Due to their size, they have interesting:</a:t>
            </a:r>
          </a:p>
          <a:p>
            <a:pPr lvl="1">
              <a:spcBef>
                <a:spcPts val="900"/>
              </a:spcBef>
              <a:spcAft>
                <a:spcPts val="0"/>
              </a:spcAft>
            </a:pPr>
            <a:r>
              <a:rPr lang="en-US" sz="2000" dirty="0" smtClean="0"/>
              <a:t>Chemical properties – reactivity</a:t>
            </a:r>
          </a:p>
          <a:p>
            <a:pPr lvl="1">
              <a:spcBef>
                <a:spcPts val="900"/>
              </a:spcBef>
              <a:spcAft>
                <a:spcPts val="0"/>
              </a:spcAft>
            </a:pPr>
            <a:r>
              <a:rPr lang="en-US" sz="2000" dirty="0" smtClean="0"/>
              <a:t>Physical properties – interactions with light</a:t>
            </a:r>
          </a:p>
          <a:p>
            <a:pPr lvl="1">
              <a:spcBef>
                <a:spcPts val="900"/>
              </a:spcBef>
              <a:spcAft>
                <a:spcPts val="0"/>
              </a:spcAft>
            </a:pPr>
            <a:r>
              <a:rPr lang="en-US" sz="2000" dirty="0" smtClean="0"/>
              <a:t>Biological properties – activity with biomaterials</a:t>
            </a:r>
          </a:p>
          <a:p>
            <a:pPr lvl="1">
              <a:spcBef>
                <a:spcPts val="900"/>
              </a:spcBef>
              <a:spcAft>
                <a:spcPts val="0"/>
              </a:spcAft>
            </a:pPr>
            <a:r>
              <a:rPr lang="en-US" sz="2000" dirty="0" smtClean="0"/>
              <a:t>Electrical properties – conductivity</a:t>
            </a:r>
          </a:p>
          <a:p>
            <a:pPr lvl="1">
              <a:spcBef>
                <a:spcPts val="900"/>
              </a:spcBef>
              <a:spcAft>
                <a:spcPts val="0"/>
              </a:spcAft>
            </a:pPr>
            <a:r>
              <a:rPr lang="en-US" sz="2000" dirty="0" smtClean="0"/>
              <a:t>Structural properties – strength, melting, etc.</a:t>
            </a:r>
          </a:p>
        </p:txBody>
      </p:sp>
      <p:sp>
        <p:nvSpPr>
          <p:cNvPr id="5" name="Text Box 4"/>
          <p:cNvSpPr txBox="1">
            <a:spLocks noChangeArrowheads="1"/>
          </p:cNvSpPr>
          <p:nvPr/>
        </p:nvSpPr>
        <p:spPr bwMode="auto">
          <a:xfrm>
            <a:off x="8348663" y="6340475"/>
            <a:ext cx="4572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40"/>
          <a:lstStyle/>
          <a:p>
            <a:pPr hangingPunct="1">
              <a:lnSpc>
                <a:spcPct val="100000"/>
              </a:lnSpc>
            </a:pPr>
            <a:fld id="{72BBF98B-4852-4082-9D7C-7705F7CBA415}" type="slidenum">
              <a:rPr lang="en-US" sz="1400">
                <a:solidFill>
                  <a:srgbClr val="000000"/>
                </a:solidFill>
                <a:latin typeface="Verdana" pitchFamily="34" charset="0"/>
                <a:ea typeface="Arial Unicode MS" pitchFamily="34" charset="-128"/>
                <a:cs typeface="Arial Unicode MS" pitchFamily="34" charset="-128"/>
              </a:rPr>
              <a:pPr hangingPunct="1">
                <a:lnSpc>
                  <a:spcPct val="100000"/>
                </a:lnSpc>
              </a:pPr>
              <a:t>4</a:t>
            </a:fld>
            <a:endParaRPr lang="en-US" sz="1400" dirty="0">
              <a:solidFill>
                <a:srgbClr val="000000"/>
              </a:solidFill>
              <a:latin typeface="Verdana" pitchFamily="34" charset="0"/>
              <a:ea typeface="Arial Unicode MS" pitchFamily="34" charset="-128"/>
              <a:cs typeface="Arial Unicode MS" pitchFamily="34" charset="-128"/>
            </a:endParaRPr>
          </a:p>
        </p:txBody>
      </p:sp>
      <p:sp>
        <p:nvSpPr>
          <p:cNvPr id="7" name="Title 1"/>
          <p:cNvSpPr txBox="1">
            <a:spLocks/>
          </p:cNvSpPr>
          <p:nvPr/>
        </p:nvSpPr>
        <p:spPr>
          <a:xfrm>
            <a:off x="2057400" y="4983163"/>
            <a:ext cx="6629400" cy="1052512"/>
          </a:xfrm>
          <a:prstGeom prst="rect">
            <a:avLst/>
          </a:prstGeom>
          <a:solidFill>
            <a:schemeClr val="accent1"/>
          </a:solidFill>
        </p:spPr>
        <p:txBody>
          <a:bodyPr vert="horz" lIns="91440" tIns="45720" rIns="91440" bIns="45720" rtlCol="0" anchor="ctr">
            <a:normAutofit/>
          </a:bodyPr>
          <a:lstStyle>
            <a:lvl1pPr marL="233363" indent="0" algn="l" defTabSz="914400" rtl="0" eaLnBrk="1" latinLnBrk="0" hangingPunct="1">
              <a:spcBef>
                <a:spcPct val="0"/>
              </a:spcBef>
              <a:buNone/>
              <a:defRPr sz="4400" kern="1200" baseline="0">
                <a:solidFill>
                  <a:schemeClr val="bg1"/>
                </a:solidFill>
                <a:latin typeface="+mj-lt"/>
                <a:ea typeface="+mj-ea"/>
                <a:cs typeface="+mj-cs"/>
              </a:defRPr>
            </a:lvl1pPr>
          </a:lstStyle>
          <a:p>
            <a:pPr>
              <a:defRPr/>
            </a:pPr>
            <a:r>
              <a:rPr lang="en-US" dirty="0" err="1" smtClean="0"/>
              <a:t>NanoStructures</a:t>
            </a:r>
            <a:endParaRPr lang="en-US" dirty="0"/>
          </a:p>
        </p:txBody>
      </p:sp>
      <p:pic>
        <p:nvPicPr>
          <p:cNvPr id="8" name="Picture 2" descr="M:\SHINE\Marketing\Logos\SHINE logos\Brian's SHINE Logos\SHINE only transparent.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 y="6248400"/>
            <a:ext cx="628150" cy="5751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77619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4983163"/>
            <a:ext cx="6629400" cy="1052512"/>
          </a:xfrm>
        </p:spPr>
        <p:txBody>
          <a:bodyPr/>
          <a:lstStyle/>
          <a:p>
            <a:pPr>
              <a:defRPr/>
            </a:pPr>
            <a:r>
              <a:rPr lang="en-US" dirty="0" err="1" smtClean="0"/>
              <a:t>NanoFabrication</a:t>
            </a:r>
            <a:endParaRPr lang="en-US" dirty="0"/>
          </a:p>
        </p:txBody>
      </p:sp>
      <p:sp>
        <p:nvSpPr>
          <p:cNvPr id="16387" name="Content Placeholder 2"/>
          <p:cNvSpPr>
            <a:spLocks noGrp="1"/>
          </p:cNvSpPr>
          <p:nvPr>
            <p:ph idx="1"/>
          </p:nvPr>
        </p:nvSpPr>
        <p:spPr>
          <a:xfrm>
            <a:off x="503238" y="530225"/>
            <a:ext cx="8183562" cy="4187825"/>
          </a:xfrm>
        </p:spPr>
        <p:txBody>
          <a:bodyPr>
            <a:noAutofit/>
          </a:bodyPr>
          <a:lstStyle/>
          <a:p>
            <a:r>
              <a:rPr lang="en-US" sz="2800" dirty="0" smtClean="0"/>
              <a:t>Many ways to make nanostructures</a:t>
            </a:r>
          </a:p>
          <a:p>
            <a:pPr lvl="1"/>
            <a:r>
              <a:rPr lang="en-US" sz="2400" dirty="0" smtClean="0"/>
              <a:t>Bottom-up   (chemistry)</a:t>
            </a:r>
          </a:p>
          <a:p>
            <a:pPr lvl="1"/>
            <a:r>
              <a:rPr lang="en-US" sz="2400" dirty="0" smtClean="0"/>
              <a:t>Top-down     (lithography)</a:t>
            </a:r>
          </a:p>
          <a:p>
            <a:r>
              <a:rPr lang="en-US" sz="2800" dirty="0" smtClean="0"/>
              <a:t>Many techniques are not unique to field</a:t>
            </a:r>
          </a:p>
          <a:p>
            <a:pPr lvl="1"/>
            <a:r>
              <a:rPr lang="en-US" sz="2400" dirty="0" smtClean="0"/>
              <a:t>Some are centuries old!</a:t>
            </a:r>
          </a:p>
          <a:p>
            <a:r>
              <a:rPr lang="en-US" sz="2800" dirty="0" smtClean="0"/>
              <a:t>Some high-tech tools</a:t>
            </a:r>
          </a:p>
          <a:p>
            <a:pPr lvl="1"/>
            <a:r>
              <a:rPr lang="en-US" sz="2400" dirty="0" smtClean="0"/>
              <a:t>May require cleanroom, vacuum systems, etc.</a:t>
            </a:r>
          </a:p>
          <a:p>
            <a:endParaRPr lang="en-US" sz="2800" dirty="0" smtClean="0"/>
          </a:p>
        </p:txBody>
      </p:sp>
      <p:sp>
        <p:nvSpPr>
          <p:cNvPr id="5" name="Text Box 4"/>
          <p:cNvSpPr txBox="1">
            <a:spLocks noChangeArrowheads="1"/>
          </p:cNvSpPr>
          <p:nvPr/>
        </p:nvSpPr>
        <p:spPr bwMode="auto">
          <a:xfrm>
            <a:off x="8348663" y="6340475"/>
            <a:ext cx="4572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40"/>
          <a:lstStyle/>
          <a:p>
            <a:pPr hangingPunct="1">
              <a:lnSpc>
                <a:spcPct val="100000"/>
              </a:lnSpc>
            </a:pPr>
            <a:fld id="{72BBF98B-4852-4082-9D7C-7705F7CBA415}" type="slidenum">
              <a:rPr lang="en-US" sz="1400">
                <a:solidFill>
                  <a:srgbClr val="000000"/>
                </a:solidFill>
                <a:latin typeface="Verdana" pitchFamily="34" charset="0"/>
                <a:ea typeface="Arial Unicode MS" pitchFamily="34" charset="-128"/>
                <a:cs typeface="Arial Unicode MS" pitchFamily="34" charset="-128"/>
              </a:rPr>
              <a:pPr hangingPunct="1">
                <a:lnSpc>
                  <a:spcPct val="100000"/>
                </a:lnSpc>
              </a:pPr>
              <a:t>5</a:t>
            </a:fld>
            <a:endParaRPr lang="en-US" sz="1400" dirty="0">
              <a:solidFill>
                <a:srgbClr val="000000"/>
              </a:solidFill>
              <a:latin typeface="Verdana" pitchFamily="34" charset="0"/>
              <a:ea typeface="Arial Unicode MS" pitchFamily="34" charset="-128"/>
              <a:cs typeface="Arial Unicode MS" pitchFamily="34" charset="-128"/>
            </a:endParaRPr>
          </a:p>
        </p:txBody>
      </p:sp>
      <p:pic>
        <p:nvPicPr>
          <p:cNvPr id="7" name="Picture 2" descr="M:\SHINE\Marketing\Logos\SHINE logos\Brian's SHINE Logos\SHINE only transparent.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 y="6248400"/>
            <a:ext cx="628150" cy="5751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28392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4983163"/>
            <a:ext cx="6629400" cy="1052512"/>
          </a:xfrm>
        </p:spPr>
        <p:txBody>
          <a:bodyPr/>
          <a:lstStyle/>
          <a:p>
            <a:pPr>
              <a:defRPr/>
            </a:pPr>
            <a:r>
              <a:rPr lang="en-US" dirty="0" err="1" smtClean="0"/>
              <a:t>NanoCharacterization</a:t>
            </a:r>
            <a:endParaRPr lang="en-US" dirty="0"/>
          </a:p>
        </p:txBody>
      </p:sp>
      <p:sp>
        <p:nvSpPr>
          <p:cNvPr id="17411" name="Content Placeholder 2"/>
          <p:cNvSpPr>
            <a:spLocks noGrp="1"/>
          </p:cNvSpPr>
          <p:nvPr>
            <p:ph idx="1"/>
          </p:nvPr>
        </p:nvSpPr>
        <p:spPr>
          <a:xfrm>
            <a:off x="503238" y="530225"/>
            <a:ext cx="8183562" cy="4187825"/>
          </a:xfrm>
        </p:spPr>
        <p:txBody>
          <a:bodyPr/>
          <a:lstStyle/>
          <a:p>
            <a:r>
              <a:rPr lang="en-US" dirty="0" smtClean="0"/>
              <a:t>Microscopes used to “see” nanostructures</a:t>
            </a:r>
          </a:p>
          <a:p>
            <a:pPr lvl="1"/>
            <a:r>
              <a:rPr lang="en-US" dirty="0" smtClean="0"/>
              <a:t>use electrons (SEM and TEM)</a:t>
            </a:r>
          </a:p>
          <a:p>
            <a:pPr lvl="1"/>
            <a:r>
              <a:rPr lang="en-US" dirty="0" smtClean="0"/>
              <a:t>use a scanning probe tip (AFM and STM)</a:t>
            </a:r>
          </a:p>
          <a:p>
            <a:pPr lvl="1"/>
            <a:endParaRPr lang="en-US" dirty="0" smtClean="0"/>
          </a:p>
          <a:p>
            <a:r>
              <a:rPr lang="en-US" dirty="0" smtClean="0"/>
              <a:t>Some techniques not unique to nanotech</a:t>
            </a:r>
          </a:p>
          <a:p>
            <a:pPr lvl="1"/>
            <a:r>
              <a:rPr lang="en-US" dirty="0" smtClean="0"/>
              <a:t>used to determine chemical structure, elemental analysis, etc. </a:t>
            </a:r>
          </a:p>
          <a:p>
            <a:endParaRPr lang="en-US" dirty="0" smtClean="0"/>
          </a:p>
        </p:txBody>
      </p:sp>
      <p:sp>
        <p:nvSpPr>
          <p:cNvPr id="5" name="Text Box 4"/>
          <p:cNvSpPr txBox="1">
            <a:spLocks noChangeArrowheads="1"/>
          </p:cNvSpPr>
          <p:nvPr/>
        </p:nvSpPr>
        <p:spPr bwMode="auto">
          <a:xfrm>
            <a:off x="8348663" y="6340475"/>
            <a:ext cx="4572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40"/>
          <a:lstStyle/>
          <a:p>
            <a:pPr hangingPunct="1">
              <a:lnSpc>
                <a:spcPct val="100000"/>
              </a:lnSpc>
            </a:pPr>
            <a:fld id="{72BBF98B-4852-4082-9D7C-7705F7CBA415}" type="slidenum">
              <a:rPr lang="en-US" sz="1400">
                <a:solidFill>
                  <a:srgbClr val="000000"/>
                </a:solidFill>
                <a:latin typeface="Verdana" pitchFamily="34" charset="0"/>
                <a:ea typeface="Arial Unicode MS" pitchFamily="34" charset="-128"/>
                <a:cs typeface="Arial Unicode MS" pitchFamily="34" charset="-128"/>
              </a:rPr>
              <a:pPr hangingPunct="1">
                <a:lnSpc>
                  <a:spcPct val="100000"/>
                </a:lnSpc>
              </a:pPr>
              <a:t>6</a:t>
            </a:fld>
            <a:endParaRPr lang="en-US" sz="1400" dirty="0">
              <a:solidFill>
                <a:srgbClr val="000000"/>
              </a:solidFill>
              <a:latin typeface="Verdana" pitchFamily="34" charset="0"/>
              <a:ea typeface="Arial Unicode MS" pitchFamily="34" charset="-128"/>
              <a:cs typeface="Arial Unicode MS" pitchFamily="34" charset="-128"/>
            </a:endParaRPr>
          </a:p>
        </p:txBody>
      </p:sp>
      <p:pic>
        <p:nvPicPr>
          <p:cNvPr id="7" name="Picture 2" descr="M:\SHINE\Marketing\Logos\SHINE logos\Brian's SHINE Logos\SHINE only transparent.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 y="6248400"/>
            <a:ext cx="628150" cy="5751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36549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4983163"/>
            <a:ext cx="6629400" cy="1052512"/>
          </a:xfrm>
        </p:spPr>
        <p:txBody>
          <a:bodyPr/>
          <a:lstStyle/>
          <a:p>
            <a:pPr>
              <a:defRPr/>
            </a:pPr>
            <a:r>
              <a:rPr lang="en-US" dirty="0" smtClean="0"/>
              <a:t>Applications</a:t>
            </a:r>
            <a:endParaRPr lang="en-US" dirty="0"/>
          </a:p>
        </p:txBody>
      </p:sp>
      <p:sp>
        <p:nvSpPr>
          <p:cNvPr id="18435" name="Content Placeholder 2"/>
          <p:cNvSpPr>
            <a:spLocks noGrp="1"/>
          </p:cNvSpPr>
          <p:nvPr>
            <p:ph idx="1"/>
          </p:nvPr>
        </p:nvSpPr>
        <p:spPr>
          <a:xfrm>
            <a:off x="503238" y="530225"/>
            <a:ext cx="8183562" cy="4187825"/>
          </a:xfrm>
        </p:spPr>
        <p:txBody>
          <a:bodyPr>
            <a:normAutofit fontScale="92500" lnSpcReduction="20000"/>
          </a:bodyPr>
          <a:lstStyle/>
          <a:p>
            <a:pPr marL="0" indent="0">
              <a:buFont typeface="Wingdings 2" pitchFamily="18" charset="2"/>
              <a:buNone/>
              <a:defRPr/>
            </a:pPr>
            <a:r>
              <a:rPr lang="en-US" dirty="0" smtClean="0"/>
              <a:t>Applications in nearly every industry:</a:t>
            </a:r>
          </a:p>
          <a:p>
            <a:pPr>
              <a:spcBef>
                <a:spcPts val="600"/>
              </a:spcBef>
              <a:defRPr/>
            </a:pPr>
            <a:r>
              <a:rPr lang="en-US" sz="2600" dirty="0" smtClean="0"/>
              <a:t>Electronics</a:t>
            </a:r>
          </a:p>
          <a:p>
            <a:pPr>
              <a:spcBef>
                <a:spcPts val="600"/>
              </a:spcBef>
              <a:defRPr/>
            </a:pPr>
            <a:r>
              <a:rPr lang="en-US" sz="2600" dirty="0" smtClean="0"/>
              <a:t>Medicine (diagnostics and treatment)</a:t>
            </a:r>
          </a:p>
          <a:p>
            <a:pPr>
              <a:spcBef>
                <a:spcPts val="600"/>
              </a:spcBef>
              <a:defRPr/>
            </a:pPr>
            <a:r>
              <a:rPr lang="en-US" sz="2600" dirty="0" smtClean="0"/>
              <a:t>Alternative energy (production and storage) </a:t>
            </a:r>
          </a:p>
          <a:p>
            <a:pPr>
              <a:spcBef>
                <a:spcPts val="600"/>
              </a:spcBef>
              <a:defRPr/>
            </a:pPr>
            <a:r>
              <a:rPr lang="en-US" sz="2600" dirty="0" smtClean="0"/>
              <a:t>Cosmetics</a:t>
            </a:r>
          </a:p>
          <a:p>
            <a:pPr>
              <a:spcBef>
                <a:spcPts val="600"/>
              </a:spcBef>
              <a:defRPr/>
            </a:pPr>
            <a:r>
              <a:rPr lang="en-US" sz="2600" dirty="0" smtClean="0"/>
              <a:t>Food </a:t>
            </a:r>
          </a:p>
          <a:p>
            <a:pPr>
              <a:spcBef>
                <a:spcPts val="600"/>
              </a:spcBef>
              <a:defRPr/>
            </a:pPr>
            <a:r>
              <a:rPr lang="en-US" sz="2600" dirty="0" smtClean="0"/>
              <a:t>Sporting goods</a:t>
            </a:r>
          </a:p>
          <a:p>
            <a:pPr>
              <a:spcBef>
                <a:spcPts val="600"/>
              </a:spcBef>
              <a:defRPr/>
            </a:pPr>
            <a:r>
              <a:rPr lang="en-US" sz="2600" dirty="0" smtClean="0"/>
              <a:t>Clothing</a:t>
            </a:r>
          </a:p>
          <a:p>
            <a:pPr>
              <a:spcBef>
                <a:spcPts val="600"/>
              </a:spcBef>
              <a:defRPr/>
            </a:pPr>
            <a:r>
              <a:rPr lang="en-US" sz="2600" dirty="0" smtClean="0"/>
              <a:t>Vehicles and aerospace</a:t>
            </a:r>
          </a:p>
          <a:p>
            <a:pPr marL="0" indent="0">
              <a:buFont typeface="Wingdings 2" pitchFamily="18" charset="2"/>
              <a:buNone/>
              <a:defRPr/>
            </a:pPr>
            <a:endParaRPr lang="en-US" dirty="0" smtClean="0"/>
          </a:p>
        </p:txBody>
      </p:sp>
      <p:sp>
        <p:nvSpPr>
          <p:cNvPr id="5" name="Text Box 4"/>
          <p:cNvSpPr txBox="1">
            <a:spLocks noChangeArrowheads="1"/>
          </p:cNvSpPr>
          <p:nvPr/>
        </p:nvSpPr>
        <p:spPr bwMode="auto">
          <a:xfrm>
            <a:off x="8348663" y="6340475"/>
            <a:ext cx="457200"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91440"/>
          <a:lstStyle/>
          <a:p>
            <a:pPr hangingPunct="1">
              <a:lnSpc>
                <a:spcPct val="100000"/>
              </a:lnSpc>
            </a:pPr>
            <a:fld id="{72BBF98B-4852-4082-9D7C-7705F7CBA415}" type="slidenum">
              <a:rPr lang="en-US" sz="1400">
                <a:solidFill>
                  <a:srgbClr val="000000"/>
                </a:solidFill>
                <a:latin typeface="Verdana" pitchFamily="34" charset="0"/>
                <a:ea typeface="Arial Unicode MS" pitchFamily="34" charset="-128"/>
                <a:cs typeface="Arial Unicode MS" pitchFamily="34" charset="-128"/>
              </a:rPr>
              <a:pPr hangingPunct="1">
                <a:lnSpc>
                  <a:spcPct val="100000"/>
                </a:lnSpc>
              </a:pPr>
              <a:t>7</a:t>
            </a:fld>
            <a:endParaRPr lang="en-US" sz="1400" dirty="0">
              <a:solidFill>
                <a:srgbClr val="000000"/>
              </a:solidFill>
              <a:latin typeface="Verdana" pitchFamily="34" charset="0"/>
              <a:ea typeface="Arial Unicode MS" pitchFamily="34" charset="-128"/>
              <a:cs typeface="Arial Unicode MS" pitchFamily="34" charset="-128"/>
            </a:endParaRPr>
          </a:p>
        </p:txBody>
      </p:sp>
    </p:spTree>
    <p:extLst>
      <p:ext uri="{BB962C8B-B14F-4D97-AF65-F5344CB8AC3E}">
        <p14:creationId xmlns:p14="http://schemas.microsoft.com/office/powerpoint/2010/main" val="38140516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Slide Number Placeholder 2"/>
          <p:cNvSpPr>
            <a:spLocks noGrp="1"/>
          </p:cNvSpPr>
          <p:nvPr>
            <p:ph type="sldNum" sz="quarter" idx="12"/>
          </p:nvPr>
        </p:nvSpPr>
        <p:spPr/>
        <p:txBody>
          <a:bodyPr/>
          <a:lstStyle/>
          <a:p>
            <a:fld id="{933591AE-FACB-47FB-8AAC-14349F9948F4}" type="slidenum">
              <a:rPr lang="en-US" smtClean="0"/>
              <a:t>8</a:t>
            </a:fld>
            <a:endParaRPr lang="en-US"/>
          </a:p>
        </p:txBody>
      </p:sp>
    </p:spTree>
    <p:extLst>
      <p:ext uri="{BB962C8B-B14F-4D97-AF65-F5344CB8AC3E}">
        <p14:creationId xmlns:p14="http://schemas.microsoft.com/office/powerpoint/2010/main" val="4117283206"/>
      </p:ext>
    </p:extLst>
  </p:cSld>
  <p:clrMapOvr>
    <a:masterClrMapping/>
  </p:clrMapOvr>
</p:sld>
</file>

<file path=ppt/theme/theme1.xml><?xml version="1.0" encoding="utf-8"?>
<a:theme xmlns:a="http://schemas.openxmlformats.org/drawingml/2006/main" name="SHINE_WhiteKnight">
  <a:themeElements>
    <a:clrScheme name="Blues_SHINE_BlueBase">
      <a:dk1>
        <a:sysClr val="windowText" lastClr="000000"/>
      </a:dk1>
      <a:lt1>
        <a:sysClr val="window" lastClr="FFFFFF"/>
      </a:lt1>
      <a:dk2>
        <a:srgbClr val="1F497D"/>
      </a:dk2>
      <a:lt2>
        <a:srgbClr val="EEECE1"/>
      </a:lt2>
      <a:accent1>
        <a:srgbClr val="59BCDD"/>
      </a:accent1>
      <a:accent2>
        <a:srgbClr val="5274EA"/>
      </a:accent2>
      <a:accent3>
        <a:srgbClr val="56F4F2"/>
      </a:accent3>
      <a:accent4>
        <a:srgbClr val="56A3F4"/>
      </a:accent4>
      <a:accent5>
        <a:srgbClr val="52EABD"/>
      </a:accent5>
      <a:accent6>
        <a:srgbClr val="E4B257"/>
      </a:accent6>
      <a:hlink>
        <a:srgbClr val="0000FF"/>
      </a:hlink>
      <a:folHlink>
        <a:srgbClr val="800080"/>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SHINE_WhiteKnight</Template>
  <TotalTime>890</TotalTime>
  <Words>310</Words>
  <Application>Microsoft Office PowerPoint</Application>
  <PresentationFormat>On-screen Show (4:3)</PresentationFormat>
  <Paragraphs>61</Paragraphs>
  <Slides>8</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8</vt:i4>
      </vt:variant>
    </vt:vector>
  </HeadingPairs>
  <TitlesOfParts>
    <vt:vector size="17" baseType="lpstr">
      <vt:lpstr>Arial Unicode MS</vt:lpstr>
      <vt:lpstr>Arial</vt:lpstr>
      <vt:lpstr>Bookman Old Style</vt:lpstr>
      <vt:lpstr>Calibri</vt:lpstr>
      <vt:lpstr>Franklin Gothic Book</vt:lpstr>
      <vt:lpstr>Franklin Gothic Medium</vt:lpstr>
      <vt:lpstr>Verdana</vt:lpstr>
      <vt:lpstr>Wingdings 2</vt:lpstr>
      <vt:lpstr>SHINE_WhiteKnight</vt:lpstr>
      <vt:lpstr>Let’s Review…What is Nanotech?</vt:lpstr>
      <vt:lpstr>True or false?</vt:lpstr>
      <vt:lpstr>True or false?</vt:lpstr>
      <vt:lpstr>PowerPoint Presentation</vt:lpstr>
      <vt:lpstr>NanoFabrication</vt:lpstr>
      <vt:lpstr>NanoCharacterization</vt:lpstr>
      <vt:lpstr>Applications</vt:lpstr>
      <vt:lpstr>PowerPoint Presentation</vt:lpstr>
    </vt:vector>
  </TitlesOfParts>
  <Company>NSCC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IT Services</dc:creator>
  <cp:lastModifiedBy>IT Services</cp:lastModifiedBy>
  <cp:revision>96</cp:revision>
  <dcterms:created xsi:type="dcterms:W3CDTF">2013-06-25T18:17:58Z</dcterms:created>
  <dcterms:modified xsi:type="dcterms:W3CDTF">2016-06-14T23:52:19Z</dcterms:modified>
</cp:coreProperties>
</file>